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1" r:id="rId7"/>
    <p:sldMasterId id="2147483733" r:id="rId8"/>
    <p:sldMasterId id="2147483757" r:id="rId9"/>
    <p:sldMasterId id="2147483769" r:id="rId10"/>
  </p:sldMasterIdLst>
  <p:notesMasterIdLst>
    <p:notesMasterId r:id="rId72"/>
  </p:notesMasterIdLst>
  <p:sldIdLst>
    <p:sldId id="257" r:id="rId11"/>
    <p:sldId id="4427" r:id="rId12"/>
    <p:sldId id="4429" r:id="rId13"/>
    <p:sldId id="4438" r:id="rId14"/>
    <p:sldId id="4398" r:id="rId15"/>
    <p:sldId id="4402" r:id="rId16"/>
    <p:sldId id="259" r:id="rId17"/>
    <p:sldId id="687" r:id="rId18"/>
    <p:sldId id="4400" r:id="rId19"/>
    <p:sldId id="4399" r:id="rId20"/>
    <p:sldId id="4401" r:id="rId21"/>
    <p:sldId id="264" r:id="rId22"/>
    <p:sldId id="262" r:id="rId23"/>
    <p:sldId id="4379" r:id="rId24"/>
    <p:sldId id="4358" r:id="rId25"/>
    <p:sldId id="4390" r:id="rId26"/>
    <p:sldId id="4359" r:id="rId27"/>
    <p:sldId id="4360" r:id="rId28"/>
    <p:sldId id="4387" r:id="rId29"/>
    <p:sldId id="4389" r:id="rId30"/>
    <p:sldId id="4430" r:id="rId31"/>
    <p:sldId id="4300" r:id="rId32"/>
    <p:sldId id="341" r:id="rId33"/>
    <p:sldId id="4315" r:id="rId34"/>
    <p:sldId id="4307" r:id="rId35"/>
    <p:sldId id="3835" r:id="rId36"/>
    <p:sldId id="266" r:id="rId37"/>
    <p:sldId id="3630" r:id="rId38"/>
    <p:sldId id="630" r:id="rId39"/>
    <p:sldId id="3757" r:id="rId40"/>
    <p:sldId id="678" r:id="rId41"/>
    <p:sldId id="680" r:id="rId42"/>
    <p:sldId id="4397" r:id="rId43"/>
    <p:sldId id="263" r:id="rId44"/>
    <p:sldId id="380" r:id="rId45"/>
    <p:sldId id="4395" r:id="rId46"/>
    <p:sldId id="4396" r:id="rId47"/>
    <p:sldId id="689" r:id="rId48"/>
    <p:sldId id="295" r:id="rId49"/>
    <p:sldId id="4382" r:id="rId50"/>
    <p:sldId id="4375" r:id="rId51"/>
    <p:sldId id="261" r:id="rId52"/>
    <p:sldId id="4432" r:id="rId53"/>
    <p:sldId id="260" r:id="rId54"/>
    <p:sldId id="4433" r:id="rId55"/>
    <p:sldId id="4435" r:id="rId56"/>
    <p:sldId id="4431" r:id="rId57"/>
    <p:sldId id="4362" r:id="rId58"/>
    <p:sldId id="4403" r:id="rId59"/>
    <p:sldId id="4405" r:id="rId60"/>
    <p:sldId id="4404" r:id="rId61"/>
    <p:sldId id="4414" r:id="rId62"/>
    <p:sldId id="4419" r:id="rId63"/>
    <p:sldId id="4420" r:id="rId64"/>
    <p:sldId id="4421" r:id="rId65"/>
    <p:sldId id="4422" r:id="rId66"/>
    <p:sldId id="4423" r:id="rId67"/>
    <p:sldId id="4424" r:id="rId68"/>
    <p:sldId id="4425" r:id="rId69"/>
    <p:sldId id="265" r:id="rId70"/>
    <p:sldId id="443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8129" autoAdjust="0"/>
  </p:normalViewPr>
  <p:slideViewPr>
    <p:cSldViewPr snapToGrid="0">
      <p:cViewPr varScale="1">
        <p:scale>
          <a:sx n="87" d="100"/>
          <a:sy n="87" d="100"/>
        </p:scale>
        <p:origin x="1428" y="300"/>
      </p:cViewPr>
      <p:guideLst/>
    </p:cSldViewPr>
  </p:slideViewPr>
  <p:notesTextViewPr>
    <p:cViewPr>
      <p:scale>
        <a:sx n="1" d="1"/>
        <a:sy n="1" d="1"/>
      </p:scale>
      <p:origin x="0" y="0"/>
    </p:cViewPr>
  </p:notesTextViewPr>
  <p:sorterViewPr>
    <p:cViewPr>
      <p:scale>
        <a:sx n="100" d="100"/>
        <a:sy n="100" d="100"/>
      </p:scale>
      <p:origin x="0" y="-133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C8E55-9513-4561-B0B9-4ED916A5D0A5}" type="datetimeFigureOut">
              <a:rPr lang="en-GB" smtClean="0"/>
              <a:t>11/04/2025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BF5E5-C5E7-422C-977D-F360BF0203CE}" type="slidenum">
              <a:rPr lang="en-GB" smtClean="0"/>
              <a:t>‹#›</a:t>
            </a:fld>
            <a:endParaRPr lang="en-GB"/>
          </a:p>
        </p:txBody>
      </p:sp>
    </p:spTree>
    <p:extLst>
      <p:ext uri="{BB962C8B-B14F-4D97-AF65-F5344CB8AC3E}">
        <p14:creationId xmlns:p14="http://schemas.microsoft.com/office/powerpoint/2010/main" val="2192158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D6637-1F0F-D640-8A95-AEE54BCD77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347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D6637-1F0F-D640-8A95-AEE54BCD77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493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A3E656-82A5-584B-BC74-996CB8E5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3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noRot="1" noChangeAspect="1"/>
          </p:cNvSpPr>
          <p:nvPr>
            <p:ph type="sldImg"/>
          </p:nvPr>
        </p:nvSpPr>
        <p:spPr>
          <a:xfrm>
            <a:off x="381000" y="685800"/>
            <a:ext cx="6096000" cy="3429000"/>
          </a:xfrm>
          <a:prstGeom prst="rect">
            <a:avLst/>
          </a:prstGeom>
        </p:spPr>
        <p:txBody>
          <a:bodyPr/>
          <a:lstStyle/>
          <a:p>
            <a:endParaRPr/>
          </a:p>
        </p:txBody>
      </p:sp>
      <p:sp>
        <p:nvSpPr>
          <p:cNvPr id="880" name="Shape 880"/>
          <p:cNvSpPr>
            <a:spLocks noGrp="1"/>
          </p:cNvSpPr>
          <p:nvPr>
            <p:ph type="body" sz="quarter" idx="1"/>
          </p:nvPr>
        </p:nvSpPr>
        <p:spPr>
          <a:prstGeom prst="rect">
            <a:avLst/>
          </a:prstGeom>
        </p:spPr>
        <p:txBody>
          <a:bodyPr/>
          <a:lstStyle/>
          <a:p>
            <a:endParaRPr lang="en-AU" b="1" dirty="0"/>
          </a:p>
          <a:p>
            <a:r>
              <a:rPr lang="en-AU" b="1" dirty="0"/>
              <a:t>Most important thing I can tell you in this presentation: read the guideline. If you just listen to this presentation or read the key points, even if you agree with all of them, you will undermine your ability to use it to help make your patients safer.</a:t>
            </a:r>
            <a:endParaRPr dirty="0"/>
          </a:p>
        </p:txBody>
      </p:sp>
    </p:spTree>
    <p:extLst>
      <p:ext uri="{BB962C8B-B14F-4D97-AF65-F5344CB8AC3E}">
        <p14:creationId xmlns:p14="http://schemas.microsoft.com/office/powerpoint/2010/main" val="1327520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0A1B7-D875-8122-0086-6A83CD15A3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116EC3-BEA1-4C3D-D48B-517AEC903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306BE3-1084-B6CB-90DC-5850BCF6D24A}"/>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5" name="Footer Placeholder 4">
            <a:extLst>
              <a:ext uri="{FF2B5EF4-FFF2-40B4-BE49-F238E27FC236}">
                <a16:creationId xmlns:a16="http://schemas.microsoft.com/office/drawing/2014/main" id="{D99F0F42-0819-4564-2777-F2905FD4CC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A1C928-593E-D9F1-980A-EEFF9248AA08}"/>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369692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1672-7FA9-02AF-8862-2C5E3170BF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A1D768-CF48-0155-AB07-345AACC859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FF8DF8-346D-0FD4-ACDA-FAE6BD9D9F0C}"/>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5" name="Footer Placeholder 4">
            <a:extLst>
              <a:ext uri="{FF2B5EF4-FFF2-40B4-BE49-F238E27FC236}">
                <a16:creationId xmlns:a16="http://schemas.microsoft.com/office/drawing/2014/main" id="{37691D28-D6A5-82FC-AB1D-8AD07BEFEF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202304-DA2E-2DB5-97A1-358413A0FE1F}"/>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9479960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C845E6-1BF6-3F41-9949-E2516A26B65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4A91CF9-C46D-6E47-9980-61CCB879201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0D0AD6C-B93F-B84E-A61E-1CA5E96FB007}"/>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5" name="Footer Placeholder 4">
            <a:extLst>
              <a:ext uri="{FF2B5EF4-FFF2-40B4-BE49-F238E27FC236}">
                <a16:creationId xmlns:a16="http://schemas.microsoft.com/office/drawing/2014/main" id="{45C62FAC-E746-D544-B619-C495FB6CF2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9A6C7F-D113-0B45-BED4-0C7A6209DE60}"/>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18136875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7863-7925-4852-8ED2-D638789708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9B3054-6A4F-42E7-803F-FC4422FBF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3945CE-890B-4209-AC6E-3EE1619EF755}"/>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5" name="Footer Placeholder 4">
            <a:extLst>
              <a:ext uri="{FF2B5EF4-FFF2-40B4-BE49-F238E27FC236}">
                <a16:creationId xmlns:a16="http://schemas.microsoft.com/office/drawing/2014/main" id="{40B8D232-513E-439F-9DDC-1552924935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57116B-F7FB-4D6A-9761-1999E5DCF9E5}"/>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1265541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3516-6187-4047-8C4F-C2D6F13F6E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28AF59-545A-4499-9D31-D9550BC245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2E5528-FDD1-440C-B023-BC5A96D94391}"/>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5" name="Footer Placeholder 4">
            <a:extLst>
              <a:ext uri="{FF2B5EF4-FFF2-40B4-BE49-F238E27FC236}">
                <a16:creationId xmlns:a16="http://schemas.microsoft.com/office/drawing/2014/main" id="{96E8B96A-8A83-4BFC-B5CF-1C4B33BFAC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8F8C39-83BC-43BF-85C1-636EA7F8CAF7}"/>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35231097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329E-AD34-4C6B-8E3D-938F154785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505DD1-88A7-4465-BE6F-6F2AD5D11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3F3B84-EE13-4C90-A318-25F056975519}"/>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5" name="Footer Placeholder 4">
            <a:extLst>
              <a:ext uri="{FF2B5EF4-FFF2-40B4-BE49-F238E27FC236}">
                <a16:creationId xmlns:a16="http://schemas.microsoft.com/office/drawing/2014/main" id="{B9638D56-6A80-4B28-89B0-F14FF380BE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2C82FE-C489-466B-8743-D875DC9E9366}"/>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3889049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B6A3-FF4B-4D3A-A907-B8D41F0DBC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B94392-A942-4A97-AD9E-24AB9675A8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D29A6E-41A9-4998-B81A-128F18E793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DB0934-C488-4160-9BB0-D9A6AE31C49B}"/>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6" name="Footer Placeholder 5">
            <a:extLst>
              <a:ext uri="{FF2B5EF4-FFF2-40B4-BE49-F238E27FC236}">
                <a16:creationId xmlns:a16="http://schemas.microsoft.com/office/drawing/2014/main" id="{F0760C21-7E98-44C4-8CBE-09492BDF84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14FCB2-7F06-4078-9D93-D669F22564DD}"/>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7902438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B297-969B-4A7D-8B01-0C1690BEA4D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AD35C8-0779-492A-B206-ED7290888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BD08D5-1DFF-4882-88AA-ABC52FB8AD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CBB6B9-F273-4F64-BBD3-FDE5AD1DEC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48F6EF-36BC-45F1-AEC5-90BC42E34F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535E25-6F3C-45E7-8CDA-F59C86293CA7}"/>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8" name="Footer Placeholder 7">
            <a:extLst>
              <a:ext uri="{FF2B5EF4-FFF2-40B4-BE49-F238E27FC236}">
                <a16:creationId xmlns:a16="http://schemas.microsoft.com/office/drawing/2014/main" id="{CB94E486-B33A-4FAB-88B3-4B5FE326B44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94238CA-6DF8-4799-9C39-9342A208B01E}"/>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5737428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8B90-3068-4355-975C-2BBDF57DA8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1F8BB2-9C7C-4556-93C1-064621C0D1EE}"/>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4" name="Footer Placeholder 3">
            <a:extLst>
              <a:ext uri="{FF2B5EF4-FFF2-40B4-BE49-F238E27FC236}">
                <a16:creationId xmlns:a16="http://schemas.microsoft.com/office/drawing/2014/main" id="{6E9D74B1-B0C6-4B19-810E-01D43CD148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BA33B0-92B6-4C9A-B2A3-8390F33719F2}"/>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5583823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FA3161-9349-42E5-A85A-92504F382E07}"/>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3" name="Footer Placeholder 2">
            <a:extLst>
              <a:ext uri="{FF2B5EF4-FFF2-40B4-BE49-F238E27FC236}">
                <a16:creationId xmlns:a16="http://schemas.microsoft.com/office/drawing/2014/main" id="{83FDA3F7-5C70-4D9C-B07D-BA6FB1A55D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A543FC-836F-4EAB-8234-50650F242BEF}"/>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4777086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373C7-23B5-48C3-A0DC-4041108DB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79AF88-0CC5-48CC-A929-D731349256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40F6AB-6EAF-49A7-89C9-3E7E4E938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C4AF5-6760-4C8E-908E-0B3CB52014CA}"/>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6" name="Footer Placeholder 5">
            <a:extLst>
              <a:ext uri="{FF2B5EF4-FFF2-40B4-BE49-F238E27FC236}">
                <a16:creationId xmlns:a16="http://schemas.microsoft.com/office/drawing/2014/main" id="{CF0B9C5C-4873-4C97-B620-AF976092F0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A9E455-32C1-433B-BE07-AD2A2663AF51}"/>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25177442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BC1E-43C5-4C91-8EE3-343F7CD567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75A71AB-B7B6-453F-BBF6-CD66316207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EB6228-EF0F-48D8-9318-70FC6F7DE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18F56-62CD-4861-B49C-C7484C76106D}"/>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6" name="Footer Placeholder 5">
            <a:extLst>
              <a:ext uri="{FF2B5EF4-FFF2-40B4-BE49-F238E27FC236}">
                <a16:creationId xmlns:a16="http://schemas.microsoft.com/office/drawing/2014/main" id="{0522F5DF-A908-4EC9-95C9-E711322C2D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2B9D05-6F30-4E0F-8763-71E8800CD00A}"/>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329039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C3D15-3754-A192-8274-0C32F79EF5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182E20-E565-68B4-DDC0-C9512B1EBD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CC4D0-84C1-71C9-9101-A8421C6A6048}"/>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5" name="Footer Placeholder 4">
            <a:extLst>
              <a:ext uri="{FF2B5EF4-FFF2-40B4-BE49-F238E27FC236}">
                <a16:creationId xmlns:a16="http://schemas.microsoft.com/office/drawing/2014/main" id="{756131D7-EF2E-8F16-D9FA-EDBBD447A0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AD7A0B-FC37-D4D2-3937-25B2B1637398}"/>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31556001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A1B3-B6A5-4CAD-898E-DF356D1C22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45005D-AC13-4AB9-987F-27E18AE146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E44EA-9510-411F-AF9C-EE2A8717E3AD}"/>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5" name="Footer Placeholder 4">
            <a:extLst>
              <a:ext uri="{FF2B5EF4-FFF2-40B4-BE49-F238E27FC236}">
                <a16:creationId xmlns:a16="http://schemas.microsoft.com/office/drawing/2014/main" id="{EBBFD4BA-FD2F-4AB3-BAC1-D73E778BEC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DA7399-3611-4958-8659-628C88AC487B}"/>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20047798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DA083-1B00-4645-8FF1-85BEB3D8E1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C6A8D5-F0D0-448A-B529-35F1E99211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D1ABFC-F08B-457D-A51D-94131B3CDED3}"/>
              </a:ext>
            </a:extLst>
          </p:cNvPr>
          <p:cNvSpPr>
            <a:spLocks noGrp="1"/>
          </p:cNvSpPr>
          <p:nvPr>
            <p:ph type="dt" sz="half" idx="10"/>
          </p:nvPr>
        </p:nvSpPr>
        <p:spPr/>
        <p:txBody>
          <a:bodyPr/>
          <a:lstStyle/>
          <a:p>
            <a:fld id="{CA5208BF-007A-4709-9370-13297B7FC1C5}" type="datetimeFigureOut">
              <a:rPr lang="en-GB" smtClean="0"/>
              <a:t>11/04/2025</a:t>
            </a:fld>
            <a:endParaRPr lang="en-GB"/>
          </a:p>
        </p:txBody>
      </p:sp>
      <p:sp>
        <p:nvSpPr>
          <p:cNvPr id="5" name="Footer Placeholder 4">
            <a:extLst>
              <a:ext uri="{FF2B5EF4-FFF2-40B4-BE49-F238E27FC236}">
                <a16:creationId xmlns:a16="http://schemas.microsoft.com/office/drawing/2014/main" id="{D44B2468-55D5-42D4-875D-02651C268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16DA3B-527A-40BD-943D-EEF1E05A0EF1}"/>
              </a:ext>
            </a:extLst>
          </p:cNvPr>
          <p:cNvSpPr>
            <a:spLocks noGrp="1"/>
          </p:cNvSpPr>
          <p:nvPr>
            <p:ph type="sldNum" sz="quarter" idx="12"/>
          </p:nvPr>
        </p:nvSpPr>
        <p:spPr/>
        <p:txBody>
          <a:bodyPr/>
          <a:lstStyle/>
          <a:p>
            <a:fld id="{7AD83074-E821-4D93-A393-8E5668DA7F3F}" type="slidenum">
              <a:rPr lang="en-GB" smtClean="0"/>
              <a:t>‹#›</a:t>
            </a:fld>
            <a:endParaRPr lang="en-GB"/>
          </a:p>
        </p:txBody>
      </p:sp>
    </p:spTree>
    <p:extLst>
      <p:ext uri="{BB962C8B-B14F-4D97-AF65-F5344CB8AC3E}">
        <p14:creationId xmlns:p14="http://schemas.microsoft.com/office/powerpoint/2010/main" val="2181485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5067"/>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000">
                <a:solidFill>
                  <a:srgbClr val="898D8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32A66108-5AEF-D14E-BA70-38762366C1BF}" type="slidenum">
              <a:rPr lang="en-US" smtClean="0"/>
              <a:t>‹#›</a:t>
            </a:fld>
            <a:endParaRPr lang="en-US"/>
          </a:p>
        </p:txBody>
      </p:sp>
      <p:pic>
        <p:nvPicPr>
          <p:cNvPr id="5" name="Picture 4" descr="A black and white logo&#10;&#10;Description automatically generated with low confidence">
            <a:extLst>
              <a:ext uri="{FF2B5EF4-FFF2-40B4-BE49-F238E27FC236}">
                <a16:creationId xmlns:a16="http://schemas.microsoft.com/office/drawing/2014/main" id="{EAA34FD2-208E-49B0-906C-0D252A7275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02696" y="5924546"/>
            <a:ext cx="1541929" cy="712681"/>
          </a:xfrm>
          <a:prstGeom prst="rect">
            <a:avLst/>
          </a:prstGeom>
        </p:spPr>
      </p:pic>
      <p:pic>
        <p:nvPicPr>
          <p:cNvPr id="8" name="Picture 7" descr="Logo, company name&#10;&#10;Description automatically generated">
            <a:extLst>
              <a:ext uri="{FF2B5EF4-FFF2-40B4-BE49-F238E27FC236}">
                <a16:creationId xmlns:a16="http://schemas.microsoft.com/office/drawing/2014/main" id="{A7238194-AAB4-4037-9352-3D2E28FE93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26373" y="5931603"/>
            <a:ext cx="712055" cy="712055"/>
          </a:xfrm>
          <a:prstGeom prst="rect">
            <a:avLst/>
          </a:prstGeom>
        </p:spPr>
      </p:pic>
    </p:spTree>
    <p:extLst>
      <p:ext uri="{BB962C8B-B14F-4D97-AF65-F5344CB8AC3E}">
        <p14:creationId xmlns:p14="http://schemas.microsoft.com/office/powerpoint/2010/main" val="3560124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67"/>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733"/>
            </a:lvl1pPr>
            <a:lvl2pPr>
              <a:defRPr sz="3333">
                <a:solidFill>
                  <a:schemeClr val="tx1"/>
                </a:solidFill>
              </a:defRPr>
            </a:lvl2pPr>
            <a:lvl3pPr>
              <a:defRPr sz="2933"/>
            </a:lvl3pPr>
            <a:lvl4pPr>
              <a:defRPr sz="2933"/>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9570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normAutofit/>
          </a:bodyPr>
          <a:lstStyle>
            <a:lvl1pPr algn="l">
              <a:defRPr sz="5067" b="0" cap="none"/>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345682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67"/>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333"/>
            </a:lvl2pPr>
            <a:lvl3pPr>
              <a:defRPr sz="2933"/>
            </a:lvl3pPr>
            <a:lvl4pPr>
              <a:defRPr sz="2933"/>
            </a:lvl4pPr>
            <a:lvl5pPr>
              <a:defRPr sz="29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333"/>
            </a:lvl2pPr>
            <a:lvl3pPr>
              <a:defRPr sz="2933"/>
            </a:lvl3pPr>
            <a:lvl4pPr>
              <a:defRPr sz="2933"/>
            </a:lvl4pPr>
            <a:lvl5pPr>
              <a:defRPr sz="29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260377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67"/>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37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4" y="1535113"/>
            <a:ext cx="5389033" cy="639763"/>
          </a:xfrm>
        </p:spPr>
        <p:txBody>
          <a:bodyPr anchor="b">
            <a:noAutofit/>
          </a:bodyPr>
          <a:lstStyle>
            <a:lvl1pPr marL="0" indent="0">
              <a:buNone/>
              <a:defRPr sz="37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1296020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067"/>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1867891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850691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418384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7389-28B9-095C-DE00-111208DDC1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CD6F25-10EA-3D56-A253-A440F482F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E4336B-54F5-760B-909D-2C684B9C65CB}"/>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5" name="Footer Placeholder 4">
            <a:extLst>
              <a:ext uri="{FF2B5EF4-FFF2-40B4-BE49-F238E27FC236}">
                <a16:creationId xmlns:a16="http://schemas.microsoft.com/office/drawing/2014/main" id="{784B44F3-D75E-2A40-66B6-3AD71431A3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D7DD65-C0F7-043A-F1FF-ACA6542C00D6}"/>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2169284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4057663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777754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967392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C2C10F-97C5-479C-A8E3-156F175781CF}"/>
              </a:ext>
            </a:extLst>
          </p:cNvPr>
          <p:cNvSpPr>
            <a:spLocks noGrp="1"/>
          </p:cNvSpPr>
          <p:nvPr>
            <p:ph type="dt" sz="half" idx="10"/>
          </p:nvPr>
        </p:nvSpPr>
        <p:spPr/>
        <p:txBody>
          <a:bodyPr/>
          <a:lstStyle>
            <a:lvl1pPr>
              <a:defRPr/>
            </a:lvl1pPr>
          </a:lstStyle>
          <a:p>
            <a:pPr>
              <a:defRPr/>
            </a:pPr>
            <a:fld id="{D42D29F7-D8DA-4165-BB8F-C75B3F448974}" type="datetimeFigureOut">
              <a:rPr lang="en-US"/>
              <a:pPr>
                <a:defRPr/>
              </a:pPr>
              <a:t>4/11/2025</a:t>
            </a:fld>
            <a:endParaRPr lang="en-GB"/>
          </a:p>
        </p:txBody>
      </p:sp>
      <p:sp>
        <p:nvSpPr>
          <p:cNvPr id="5" name="Footer Placeholder 4">
            <a:extLst>
              <a:ext uri="{FF2B5EF4-FFF2-40B4-BE49-F238E27FC236}">
                <a16:creationId xmlns:a16="http://schemas.microsoft.com/office/drawing/2014/main" id="{B6934DFE-1C8E-4A9F-B978-DB2E2286525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5937F31-2FC4-45D6-AD92-DF40FD5F2543}"/>
              </a:ext>
            </a:extLst>
          </p:cNvPr>
          <p:cNvSpPr>
            <a:spLocks noGrp="1"/>
          </p:cNvSpPr>
          <p:nvPr>
            <p:ph type="sldNum" sz="quarter" idx="12"/>
          </p:nvPr>
        </p:nvSpPr>
        <p:spPr/>
        <p:txBody>
          <a:bodyPr/>
          <a:lstStyle>
            <a:lvl1pPr>
              <a:defRPr/>
            </a:lvl1pPr>
          </a:lstStyle>
          <a:p>
            <a:fld id="{1EA243FE-C84D-4B20-A0C8-1EBE7CBB9033}" type="slidenum">
              <a:rPr lang="en-GB" altLang="en-US"/>
              <a:pPr/>
              <a:t>‹#›</a:t>
            </a:fld>
            <a:endParaRPr lang="en-GB" altLang="en-US"/>
          </a:p>
        </p:txBody>
      </p:sp>
    </p:spTree>
    <p:extLst>
      <p:ext uri="{BB962C8B-B14F-4D97-AF65-F5344CB8AC3E}">
        <p14:creationId xmlns:p14="http://schemas.microsoft.com/office/powerpoint/2010/main" val="3909941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7BCE6B-5EC9-42CE-AE8C-022B84D19F15}"/>
              </a:ext>
            </a:extLst>
          </p:cNvPr>
          <p:cNvSpPr>
            <a:spLocks noGrp="1"/>
          </p:cNvSpPr>
          <p:nvPr>
            <p:ph type="dt" sz="half" idx="10"/>
          </p:nvPr>
        </p:nvSpPr>
        <p:spPr/>
        <p:txBody>
          <a:bodyPr/>
          <a:lstStyle>
            <a:lvl1pPr>
              <a:defRPr/>
            </a:lvl1pPr>
          </a:lstStyle>
          <a:p>
            <a:pPr>
              <a:defRPr/>
            </a:pPr>
            <a:fld id="{551E9A3A-7E83-40B2-85AF-1340F5AE3955}" type="datetimeFigureOut">
              <a:rPr lang="en-US"/>
              <a:pPr>
                <a:defRPr/>
              </a:pPr>
              <a:t>4/11/2025</a:t>
            </a:fld>
            <a:endParaRPr lang="en-GB"/>
          </a:p>
        </p:txBody>
      </p:sp>
      <p:sp>
        <p:nvSpPr>
          <p:cNvPr id="5" name="Footer Placeholder 4">
            <a:extLst>
              <a:ext uri="{FF2B5EF4-FFF2-40B4-BE49-F238E27FC236}">
                <a16:creationId xmlns:a16="http://schemas.microsoft.com/office/drawing/2014/main" id="{901E4444-ABA9-4841-B496-B6D9B7224CE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1B408D4-FA1F-4971-B92A-366ECA246B2A}"/>
              </a:ext>
            </a:extLst>
          </p:cNvPr>
          <p:cNvSpPr>
            <a:spLocks noGrp="1"/>
          </p:cNvSpPr>
          <p:nvPr>
            <p:ph type="sldNum" sz="quarter" idx="12"/>
          </p:nvPr>
        </p:nvSpPr>
        <p:spPr/>
        <p:txBody>
          <a:bodyPr/>
          <a:lstStyle>
            <a:lvl1pPr>
              <a:defRPr/>
            </a:lvl1pPr>
          </a:lstStyle>
          <a:p>
            <a:fld id="{E3F896D7-A525-4977-BCD7-AB5966B1E342}" type="slidenum">
              <a:rPr lang="en-GB" altLang="en-US"/>
              <a:pPr/>
              <a:t>‹#›</a:t>
            </a:fld>
            <a:endParaRPr lang="en-GB" altLang="en-US"/>
          </a:p>
        </p:txBody>
      </p:sp>
    </p:spTree>
    <p:extLst>
      <p:ext uri="{BB962C8B-B14F-4D97-AF65-F5344CB8AC3E}">
        <p14:creationId xmlns:p14="http://schemas.microsoft.com/office/powerpoint/2010/main" val="4108355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41290-DFB0-4B87-B1C2-6AE21223D82A}"/>
              </a:ext>
            </a:extLst>
          </p:cNvPr>
          <p:cNvSpPr>
            <a:spLocks noGrp="1"/>
          </p:cNvSpPr>
          <p:nvPr>
            <p:ph type="dt" sz="half" idx="10"/>
          </p:nvPr>
        </p:nvSpPr>
        <p:spPr/>
        <p:txBody>
          <a:bodyPr/>
          <a:lstStyle>
            <a:lvl1pPr>
              <a:defRPr/>
            </a:lvl1pPr>
          </a:lstStyle>
          <a:p>
            <a:pPr>
              <a:defRPr/>
            </a:pPr>
            <a:fld id="{3CD790FD-242E-4CED-8E10-014860222C30}" type="datetimeFigureOut">
              <a:rPr lang="en-US"/>
              <a:pPr>
                <a:defRPr/>
              </a:pPr>
              <a:t>4/11/2025</a:t>
            </a:fld>
            <a:endParaRPr lang="en-GB"/>
          </a:p>
        </p:txBody>
      </p:sp>
      <p:sp>
        <p:nvSpPr>
          <p:cNvPr id="5" name="Footer Placeholder 4">
            <a:extLst>
              <a:ext uri="{FF2B5EF4-FFF2-40B4-BE49-F238E27FC236}">
                <a16:creationId xmlns:a16="http://schemas.microsoft.com/office/drawing/2014/main" id="{30028264-0968-4ED7-A287-11322001D3A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06FC732-6E42-4D9F-9081-8082FEE73664}"/>
              </a:ext>
            </a:extLst>
          </p:cNvPr>
          <p:cNvSpPr>
            <a:spLocks noGrp="1"/>
          </p:cNvSpPr>
          <p:nvPr>
            <p:ph type="sldNum" sz="quarter" idx="12"/>
          </p:nvPr>
        </p:nvSpPr>
        <p:spPr/>
        <p:txBody>
          <a:bodyPr/>
          <a:lstStyle>
            <a:lvl1pPr>
              <a:defRPr/>
            </a:lvl1pPr>
          </a:lstStyle>
          <a:p>
            <a:fld id="{8169259A-1691-4853-BB22-AD0EC6E98195}" type="slidenum">
              <a:rPr lang="en-GB" altLang="en-US"/>
              <a:pPr/>
              <a:t>‹#›</a:t>
            </a:fld>
            <a:endParaRPr lang="en-GB" altLang="en-US"/>
          </a:p>
        </p:txBody>
      </p:sp>
    </p:spTree>
    <p:extLst>
      <p:ext uri="{BB962C8B-B14F-4D97-AF65-F5344CB8AC3E}">
        <p14:creationId xmlns:p14="http://schemas.microsoft.com/office/powerpoint/2010/main" val="685783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0F1C774-D91C-45D8-93BE-53F13B0340B0}"/>
              </a:ext>
            </a:extLst>
          </p:cNvPr>
          <p:cNvSpPr>
            <a:spLocks noGrp="1"/>
          </p:cNvSpPr>
          <p:nvPr>
            <p:ph type="dt" sz="half" idx="10"/>
          </p:nvPr>
        </p:nvSpPr>
        <p:spPr/>
        <p:txBody>
          <a:bodyPr/>
          <a:lstStyle>
            <a:lvl1pPr>
              <a:defRPr/>
            </a:lvl1pPr>
          </a:lstStyle>
          <a:p>
            <a:pPr>
              <a:defRPr/>
            </a:pPr>
            <a:fld id="{BD6D62E9-ABED-415F-BBA5-44DF0C3EC7F0}" type="datetimeFigureOut">
              <a:rPr lang="en-US"/>
              <a:pPr>
                <a:defRPr/>
              </a:pPr>
              <a:t>4/11/2025</a:t>
            </a:fld>
            <a:endParaRPr lang="en-GB"/>
          </a:p>
        </p:txBody>
      </p:sp>
      <p:sp>
        <p:nvSpPr>
          <p:cNvPr id="6" name="Footer Placeholder 4">
            <a:extLst>
              <a:ext uri="{FF2B5EF4-FFF2-40B4-BE49-F238E27FC236}">
                <a16:creationId xmlns:a16="http://schemas.microsoft.com/office/drawing/2014/main" id="{1D57BADB-13A0-4EF0-BD6D-D0C08EF990A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798FAFE-77A7-40FE-BB36-B826FC9F250E}"/>
              </a:ext>
            </a:extLst>
          </p:cNvPr>
          <p:cNvSpPr>
            <a:spLocks noGrp="1"/>
          </p:cNvSpPr>
          <p:nvPr>
            <p:ph type="sldNum" sz="quarter" idx="12"/>
          </p:nvPr>
        </p:nvSpPr>
        <p:spPr/>
        <p:txBody>
          <a:bodyPr/>
          <a:lstStyle>
            <a:lvl1pPr>
              <a:defRPr/>
            </a:lvl1pPr>
          </a:lstStyle>
          <a:p>
            <a:fld id="{AEEF32F9-C9D8-4D48-BA57-92BA827E3CCF}" type="slidenum">
              <a:rPr lang="en-GB" altLang="en-US"/>
              <a:pPr/>
              <a:t>‹#›</a:t>
            </a:fld>
            <a:endParaRPr lang="en-GB" altLang="en-US"/>
          </a:p>
        </p:txBody>
      </p:sp>
    </p:spTree>
    <p:extLst>
      <p:ext uri="{BB962C8B-B14F-4D97-AF65-F5344CB8AC3E}">
        <p14:creationId xmlns:p14="http://schemas.microsoft.com/office/powerpoint/2010/main" val="3676014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88C76AA-C467-4207-99F7-5F201D878312}"/>
              </a:ext>
            </a:extLst>
          </p:cNvPr>
          <p:cNvSpPr>
            <a:spLocks noGrp="1"/>
          </p:cNvSpPr>
          <p:nvPr>
            <p:ph type="dt" sz="half" idx="10"/>
          </p:nvPr>
        </p:nvSpPr>
        <p:spPr/>
        <p:txBody>
          <a:bodyPr/>
          <a:lstStyle>
            <a:lvl1pPr>
              <a:defRPr/>
            </a:lvl1pPr>
          </a:lstStyle>
          <a:p>
            <a:pPr>
              <a:defRPr/>
            </a:pPr>
            <a:fld id="{FFC23AB2-DA59-4A00-91AD-E4281D9F702E}" type="datetimeFigureOut">
              <a:rPr lang="en-US"/>
              <a:pPr>
                <a:defRPr/>
              </a:pPr>
              <a:t>4/11/2025</a:t>
            </a:fld>
            <a:endParaRPr lang="en-GB"/>
          </a:p>
        </p:txBody>
      </p:sp>
      <p:sp>
        <p:nvSpPr>
          <p:cNvPr id="8" name="Footer Placeholder 4">
            <a:extLst>
              <a:ext uri="{FF2B5EF4-FFF2-40B4-BE49-F238E27FC236}">
                <a16:creationId xmlns:a16="http://schemas.microsoft.com/office/drawing/2014/main" id="{3E06EE13-36DC-4CC8-8815-88C571E12F9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960F00B-A12B-418C-8DA7-A5B67C239A74}"/>
              </a:ext>
            </a:extLst>
          </p:cNvPr>
          <p:cNvSpPr>
            <a:spLocks noGrp="1"/>
          </p:cNvSpPr>
          <p:nvPr>
            <p:ph type="sldNum" sz="quarter" idx="12"/>
          </p:nvPr>
        </p:nvSpPr>
        <p:spPr/>
        <p:txBody>
          <a:bodyPr/>
          <a:lstStyle>
            <a:lvl1pPr>
              <a:defRPr/>
            </a:lvl1pPr>
          </a:lstStyle>
          <a:p>
            <a:fld id="{C91BAA6B-AD1D-4ADB-91F2-A8A7C64A1CA6}" type="slidenum">
              <a:rPr lang="en-GB" altLang="en-US"/>
              <a:pPr/>
              <a:t>‹#›</a:t>
            </a:fld>
            <a:endParaRPr lang="en-GB" altLang="en-US"/>
          </a:p>
        </p:txBody>
      </p:sp>
    </p:spTree>
    <p:extLst>
      <p:ext uri="{BB962C8B-B14F-4D97-AF65-F5344CB8AC3E}">
        <p14:creationId xmlns:p14="http://schemas.microsoft.com/office/powerpoint/2010/main" val="746596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02C862C0-154A-415B-AE87-2BAC87C7CCCA}"/>
              </a:ext>
            </a:extLst>
          </p:cNvPr>
          <p:cNvSpPr>
            <a:spLocks noGrp="1"/>
          </p:cNvSpPr>
          <p:nvPr>
            <p:ph type="dt" sz="half" idx="10"/>
          </p:nvPr>
        </p:nvSpPr>
        <p:spPr/>
        <p:txBody>
          <a:bodyPr/>
          <a:lstStyle>
            <a:lvl1pPr>
              <a:defRPr/>
            </a:lvl1pPr>
          </a:lstStyle>
          <a:p>
            <a:pPr>
              <a:defRPr/>
            </a:pPr>
            <a:fld id="{FFB3CDF2-BAE0-4E47-94A5-CDE6008C19F3}" type="datetimeFigureOut">
              <a:rPr lang="en-US"/>
              <a:pPr>
                <a:defRPr/>
              </a:pPr>
              <a:t>4/11/2025</a:t>
            </a:fld>
            <a:endParaRPr lang="en-GB"/>
          </a:p>
        </p:txBody>
      </p:sp>
      <p:sp>
        <p:nvSpPr>
          <p:cNvPr id="4" name="Footer Placeholder 4">
            <a:extLst>
              <a:ext uri="{FF2B5EF4-FFF2-40B4-BE49-F238E27FC236}">
                <a16:creationId xmlns:a16="http://schemas.microsoft.com/office/drawing/2014/main" id="{D4DC2DB8-3D0A-4163-8F8B-A9E5D1A8DDD5}"/>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49D21A8B-7AB5-4C54-A727-FA3C09DDD4D0}"/>
              </a:ext>
            </a:extLst>
          </p:cNvPr>
          <p:cNvSpPr>
            <a:spLocks noGrp="1"/>
          </p:cNvSpPr>
          <p:nvPr>
            <p:ph type="sldNum" sz="quarter" idx="12"/>
          </p:nvPr>
        </p:nvSpPr>
        <p:spPr/>
        <p:txBody>
          <a:bodyPr/>
          <a:lstStyle>
            <a:lvl1pPr>
              <a:defRPr/>
            </a:lvl1pPr>
          </a:lstStyle>
          <a:p>
            <a:fld id="{80F95096-99C1-415D-AD8A-F7AF645B634E}" type="slidenum">
              <a:rPr lang="en-GB" altLang="en-US"/>
              <a:pPr/>
              <a:t>‹#›</a:t>
            </a:fld>
            <a:endParaRPr lang="en-GB" altLang="en-US"/>
          </a:p>
        </p:txBody>
      </p:sp>
    </p:spTree>
    <p:extLst>
      <p:ext uri="{BB962C8B-B14F-4D97-AF65-F5344CB8AC3E}">
        <p14:creationId xmlns:p14="http://schemas.microsoft.com/office/powerpoint/2010/main" val="4006849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5F8C0CB-82C1-4CB3-84BA-2190221DA276}"/>
              </a:ext>
            </a:extLst>
          </p:cNvPr>
          <p:cNvSpPr>
            <a:spLocks noGrp="1"/>
          </p:cNvSpPr>
          <p:nvPr>
            <p:ph type="dt" sz="half" idx="10"/>
          </p:nvPr>
        </p:nvSpPr>
        <p:spPr/>
        <p:txBody>
          <a:bodyPr/>
          <a:lstStyle>
            <a:lvl1pPr>
              <a:defRPr/>
            </a:lvl1pPr>
          </a:lstStyle>
          <a:p>
            <a:pPr>
              <a:defRPr/>
            </a:pPr>
            <a:fld id="{353A4C2D-0810-42CA-B11D-F05F424ED2CC}" type="datetimeFigureOut">
              <a:rPr lang="en-US"/>
              <a:pPr>
                <a:defRPr/>
              </a:pPr>
              <a:t>4/11/2025</a:t>
            </a:fld>
            <a:endParaRPr lang="en-GB"/>
          </a:p>
        </p:txBody>
      </p:sp>
      <p:sp>
        <p:nvSpPr>
          <p:cNvPr id="3" name="Footer Placeholder 4">
            <a:extLst>
              <a:ext uri="{FF2B5EF4-FFF2-40B4-BE49-F238E27FC236}">
                <a16:creationId xmlns:a16="http://schemas.microsoft.com/office/drawing/2014/main" id="{AF00D37A-58DC-46BB-9AB2-FEA151077D60}"/>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BE709EA9-A0E8-4FF3-B545-336C898E9EA4}"/>
              </a:ext>
            </a:extLst>
          </p:cNvPr>
          <p:cNvSpPr>
            <a:spLocks noGrp="1"/>
          </p:cNvSpPr>
          <p:nvPr>
            <p:ph type="sldNum" sz="quarter" idx="12"/>
          </p:nvPr>
        </p:nvSpPr>
        <p:spPr/>
        <p:txBody>
          <a:bodyPr/>
          <a:lstStyle>
            <a:lvl1pPr>
              <a:defRPr/>
            </a:lvl1pPr>
          </a:lstStyle>
          <a:p>
            <a:fld id="{68415EA1-4A11-4DA2-9D20-BD0B64C2512E}" type="slidenum">
              <a:rPr lang="en-GB" altLang="en-US"/>
              <a:pPr/>
              <a:t>‹#›</a:t>
            </a:fld>
            <a:endParaRPr lang="en-GB" altLang="en-US"/>
          </a:p>
        </p:txBody>
      </p:sp>
    </p:spTree>
    <p:extLst>
      <p:ext uri="{BB962C8B-B14F-4D97-AF65-F5344CB8AC3E}">
        <p14:creationId xmlns:p14="http://schemas.microsoft.com/office/powerpoint/2010/main" val="379221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BE16-251B-2BD8-8910-E519409F36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60DB86-F298-5824-7637-50EDF0A218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4B3CC-C321-7F72-6179-044F966851DE}"/>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5" name="Footer Placeholder 4">
            <a:extLst>
              <a:ext uri="{FF2B5EF4-FFF2-40B4-BE49-F238E27FC236}">
                <a16:creationId xmlns:a16="http://schemas.microsoft.com/office/drawing/2014/main" id="{D80199B0-B152-49D5-8A6C-A8C10AB21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8A4959-D731-1C90-669B-3E176491C78F}"/>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3272557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0AA352-E661-4D85-B39D-0D52B7A3A4D6}"/>
              </a:ext>
            </a:extLst>
          </p:cNvPr>
          <p:cNvSpPr>
            <a:spLocks noGrp="1"/>
          </p:cNvSpPr>
          <p:nvPr>
            <p:ph type="dt" sz="half" idx="10"/>
          </p:nvPr>
        </p:nvSpPr>
        <p:spPr/>
        <p:txBody>
          <a:bodyPr/>
          <a:lstStyle>
            <a:lvl1pPr>
              <a:defRPr/>
            </a:lvl1pPr>
          </a:lstStyle>
          <a:p>
            <a:pPr>
              <a:defRPr/>
            </a:pPr>
            <a:fld id="{9C7FE8D6-FC3C-46EE-A6FA-BB1B0F2A8116}" type="datetimeFigureOut">
              <a:rPr lang="en-US"/>
              <a:pPr>
                <a:defRPr/>
              </a:pPr>
              <a:t>4/11/2025</a:t>
            </a:fld>
            <a:endParaRPr lang="en-GB"/>
          </a:p>
        </p:txBody>
      </p:sp>
      <p:sp>
        <p:nvSpPr>
          <p:cNvPr id="6" name="Footer Placeholder 4">
            <a:extLst>
              <a:ext uri="{FF2B5EF4-FFF2-40B4-BE49-F238E27FC236}">
                <a16:creationId xmlns:a16="http://schemas.microsoft.com/office/drawing/2014/main" id="{C575BFF9-B96C-4AE8-95C5-F0A68F32F1E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F5571E4-4224-4534-8B21-37FE8A2E3AB6}"/>
              </a:ext>
            </a:extLst>
          </p:cNvPr>
          <p:cNvSpPr>
            <a:spLocks noGrp="1"/>
          </p:cNvSpPr>
          <p:nvPr>
            <p:ph type="sldNum" sz="quarter" idx="12"/>
          </p:nvPr>
        </p:nvSpPr>
        <p:spPr/>
        <p:txBody>
          <a:bodyPr/>
          <a:lstStyle>
            <a:lvl1pPr>
              <a:defRPr/>
            </a:lvl1pPr>
          </a:lstStyle>
          <a:p>
            <a:fld id="{F3B99FE0-B65B-45C1-95E9-445959F6C8F1}" type="slidenum">
              <a:rPr lang="en-GB" altLang="en-US"/>
              <a:pPr/>
              <a:t>‹#›</a:t>
            </a:fld>
            <a:endParaRPr lang="en-GB" altLang="en-US"/>
          </a:p>
        </p:txBody>
      </p:sp>
    </p:spTree>
    <p:extLst>
      <p:ext uri="{BB962C8B-B14F-4D97-AF65-F5344CB8AC3E}">
        <p14:creationId xmlns:p14="http://schemas.microsoft.com/office/powerpoint/2010/main" val="2704801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876636-5784-4F8A-9D16-E20B8D7908AD}"/>
              </a:ext>
            </a:extLst>
          </p:cNvPr>
          <p:cNvSpPr>
            <a:spLocks noGrp="1"/>
          </p:cNvSpPr>
          <p:nvPr>
            <p:ph type="dt" sz="half" idx="10"/>
          </p:nvPr>
        </p:nvSpPr>
        <p:spPr/>
        <p:txBody>
          <a:bodyPr/>
          <a:lstStyle>
            <a:lvl1pPr>
              <a:defRPr/>
            </a:lvl1pPr>
          </a:lstStyle>
          <a:p>
            <a:pPr>
              <a:defRPr/>
            </a:pPr>
            <a:fld id="{F501BD8F-6757-46F1-A466-B5E3A919CE99}" type="datetimeFigureOut">
              <a:rPr lang="en-US"/>
              <a:pPr>
                <a:defRPr/>
              </a:pPr>
              <a:t>4/11/2025</a:t>
            </a:fld>
            <a:endParaRPr lang="en-GB"/>
          </a:p>
        </p:txBody>
      </p:sp>
      <p:sp>
        <p:nvSpPr>
          <p:cNvPr id="6" name="Footer Placeholder 4">
            <a:extLst>
              <a:ext uri="{FF2B5EF4-FFF2-40B4-BE49-F238E27FC236}">
                <a16:creationId xmlns:a16="http://schemas.microsoft.com/office/drawing/2014/main" id="{49C1B3B1-A990-4905-9616-25159908C44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671AAAD-2FDA-4B42-B415-A6BC3DC7F2D3}"/>
              </a:ext>
            </a:extLst>
          </p:cNvPr>
          <p:cNvSpPr>
            <a:spLocks noGrp="1"/>
          </p:cNvSpPr>
          <p:nvPr>
            <p:ph type="sldNum" sz="quarter" idx="12"/>
          </p:nvPr>
        </p:nvSpPr>
        <p:spPr/>
        <p:txBody>
          <a:bodyPr/>
          <a:lstStyle>
            <a:lvl1pPr>
              <a:defRPr/>
            </a:lvl1pPr>
          </a:lstStyle>
          <a:p>
            <a:fld id="{71CB3411-D52F-48B0-8E3E-B9577E2FDC52}" type="slidenum">
              <a:rPr lang="en-GB" altLang="en-US"/>
              <a:pPr/>
              <a:t>‹#›</a:t>
            </a:fld>
            <a:endParaRPr lang="en-GB" altLang="en-US"/>
          </a:p>
        </p:txBody>
      </p:sp>
    </p:spTree>
    <p:extLst>
      <p:ext uri="{BB962C8B-B14F-4D97-AF65-F5344CB8AC3E}">
        <p14:creationId xmlns:p14="http://schemas.microsoft.com/office/powerpoint/2010/main" val="3973528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1E6B65-F08D-45B5-A13E-14A14FEE5ECA}"/>
              </a:ext>
            </a:extLst>
          </p:cNvPr>
          <p:cNvSpPr>
            <a:spLocks noGrp="1"/>
          </p:cNvSpPr>
          <p:nvPr>
            <p:ph type="dt" sz="half" idx="10"/>
          </p:nvPr>
        </p:nvSpPr>
        <p:spPr/>
        <p:txBody>
          <a:bodyPr/>
          <a:lstStyle>
            <a:lvl1pPr>
              <a:defRPr/>
            </a:lvl1pPr>
          </a:lstStyle>
          <a:p>
            <a:pPr>
              <a:defRPr/>
            </a:pPr>
            <a:fld id="{18A298C8-6CA4-4F7E-A638-0D7A87ECE115}" type="datetimeFigureOut">
              <a:rPr lang="en-US"/>
              <a:pPr>
                <a:defRPr/>
              </a:pPr>
              <a:t>4/11/2025</a:t>
            </a:fld>
            <a:endParaRPr lang="en-GB"/>
          </a:p>
        </p:txBody>
      </p:sp>
      <p:sp>
        <p:nvSpPr>
          <p:cNvPr id="5" name="Footer Placeholder 4">
            <a:extLst>
              <a:ext uri="{FF2B5EF4-FFF2-40B4-BE49-F238E27FC236}">
                <a16:creationId xmlns:a16="http://schemas.microsoft.com/office/drawing/2014/main" id="{51C54B4B-6431-4898-A6DA-FB8DE3DDECC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0D1AD52-9C18-4A26-8979-92B5BDCC9A06}"/>
              </a:ext>
            </a:extLst>
          </p:cNvPr>
          <p:cNvSpPr>
            <a:spLocks noGrp="1"/>
          </p:cNvSpPr>
          <p:nvPr>
            <p:ph type="sldNum" sz="quarter" idx="12"/>
          </p:nvPr>
        </p:nvSpPr>
        <p:spPr/>
        <p:txBody>
          <a:bodyPr/>
          <a:lstStyle>
            <a:lvl1pPr>
              <a:defRPr/>
            </a:lvl1pPr>
          </a:lstStyle>
          <a:p>
            <a:fld id="{6DCC6BE1-A2BB-4680-89A7-6CB71416A33F}" type="slidenum">
              <a:rPr lang="en-GB" altLang="en-US"/>
              <a:pPr/>
              <a:t>‹#›</a:t>
            </a:fld>
            <a:endParaRPr lang="en-GB" altLang="en-US"/>
          </a:p>
        </p:txBody>
      </p:sp>
    </p:spTree>
    <p:extLst>
      <p:ext uri="{BB962C8B-B14F-4D97-AF65-F5344CB8AC3E}">
        <p14:creationId xmlns:p14="http://schemas.microsoft.com/office/powerpoint/2010/main" val="4176614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E20E34-A2A6-4BD2-AA5C-57C2D816A2A1}"/>
              </a:ext>
            </a:extLst>
          </p:cNvPr>
          <p:cNvSpPr>
            <a:spLocks noGrp="1"/>
          </p:cNvSpPr>
          <p:nvPr>
            <p:ph type="dt" sz="half" idx="10"/>
          </p:nvPr>
        </p:nvSpPr>
        <p:spPr/>
        <p:txBody>
          <a:bodyPr/>
          <a:lstStyle>
            <a:lvl1pPr>
              <a:defRPr/>
            </a:lvl1pPr>
          </a:lstStyle>
          <a:p>
            <a:pPr>
              <a:defRPr/>
            </a:pPr>
            <a:fld id="{8D43CB68-7CEB-4881-B76E-80F0855B7A37}" type="datetimeFigureOut">
              <a:rPr lang="en-US"/>
              <a:pPr>
                <a:defRPr/>
              </a:pPr>
              <a:t>4/11/2025</a:t>
            </a:fld>
            <a:endParaRPr lang="en-GB"/>
          </a:p>
        </p:txBody>
      </p:sp>
      <p:sp>
        <p:nvSpPr>
          <p:cNvPr id="5" name="Footer Placeholder 4">
            <a:extLst>
              <a:ext uri="{FF2B5EF4-FFF2-40B4-BE49-F238E27FC236}">
                <a16:creationId xmlns:a16="http://schemas.microsoft.com/office/drawing/2014/main" id="{55650C76-86F9-41D6-ABC9-8F93B8A3DA4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96629FC-68D9-4A00-B62C-77EF0BE820AF}"/>
              </a:ext>
            </a:extLst>
          </p:cNvPr>
          <p:cNvSpPr>
            <a:spLocks noGrp="1"/>
          </p:cNvSpPr>
          <p:nvPr>
            <p:ph type="sldNum" sz="quarter" idx="12"/>
          </p:nvPr>
        </p:nvSpPr>
        <p:spPr/>
        <p:txBody>
          <a:bodyPr/>
          <a:lstStyle>
            <a:lvl1pPr>
              <a:defRPr/>
            </a:lvl1pPr>
          </a:lstStyle>
          <a:p>
            <a:fld id="{651F9ED5-8600-45BE-B9B4-7461B3C03C9C}" type="slidenum">
              <a:rPr lang="en-GB" altLang="en-US"/>
              <a:pPr/>
              <a:t>‹#›</a:t>
            </a:fld>
            <a:endParaRPr lang="en-GB" altLang="en-US"/>
          </a:p>
        </p:txBody>
      </p:sp>
    </p:spTree>
    <p:extLst>
      <p:ext uri="{BB962C8B-B14F-4D97-AF65-F5344CB8AC3E}">
        <p14:creationId xmlns:p14="http://schemas.microsoft.com/office/powerpoint/2010/main" val="3702183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B8177-2F90-EFCF-D975-DE79C49852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AC5823-D07D-7E3A-2352-B2FCAA3AA6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8411F9-1D52-DFE4-ADD3-52BF11E1A594}"/>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5" name="Footer Placeholder 4">
            <a:extLst>
              <a:ext uri="{FF2B5EF4-FFF2-40B4-BE49-F238E27FC236}">
                <a16:creationId xmlns:a16="http://schemas.microsoft.com/office/drawing/2014/main" id="{2391DF3A-BF0E-8217-9483-32F922EE48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BF2C57-9194-7DC9-676C-4F1B44CDF27F}"/>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2526877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763D-E157-B1A6-08B8-ACED37E02A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FD85F8-9422-B075-3B81-2B4EB93773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0F6352-C89B-AC5D-82A6-E606347C715B}"/>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5" name="Footer Placeholder 4">
            <a:extLst>
              <a:ext uri="{FF2B5EF4-FFF2-40B4-BE49-F238E27FC236}">
                <a16:creationId xmlns:a16="http://schemas.microsoft.com/office/drawing/2014/main" id="{274B846A-A280-7008-4429-3FB1F91258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27009B-639C-64F4-B4D5-B9D14C09E3B3}"/>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1056634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AF8D-F78A-1CD7-5B00-8DC64649D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CEF1A2-4AFE-5FE7-4CFD-A391331872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CBEA3C-01EF-16E1-CF8A-8960284B657E}"/>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5" name="Footer Placeholder 4">
            <a:extLst>
              <a:ext uri="{FF2B5EF4-FFF2-40B4-BE49-F238E27FC236}">
                <a16:creationId xmlns:a16="http://schemas.microsoft.com/office/drawing/2014/main" id="{7DDADA53-E41D-2D89-F7BE-57B75A4C6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59F52B-ED42-23A0-FD14-C0DDFEFF12B2}"/>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971061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9CAC-D9BB-8D86-B2FC-CA6EF59548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18C7C2-3EF8-09C5-4467-5F2C223307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D64FD4-7E82-ABB2-820F-2CE713644A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45B919-2ED5-4D79-51FE-385D0A38ABD2}"/>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6" name="Footer Placeholder 5">
            <a:extLst>
              <a:ext uri="{FF2B5EF4-FFF2-40B4-BE49-F238E27FC236}">
                <a16:creationId xmlns:a16="http://schemas.microsoft.com/office/drawing/2014/main" id="{A124E471-7251-4E61-343C-5A69489636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70093D-2160-EAFB-1DF0-6EB903382833}"/>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2433757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45D6-5E66-BB74-90D3-88041256FB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75450E-3344-6E45-C101-3232242A5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8FD301-CD00-0F9A-6DAE-8768B435F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F94098-A2BD-0C2F-4338-E3D322AF1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26FC1-677D-4976-7B03-512BC24DFC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770D8A-83B2-923B-773C-8D24876B4987}"/>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8" name="Footer Placeholder 7">
            <a:extLst>
              <a:ext uri="{FF2B5EF4-FFF2-40B4-BE49-F238E27FC236}">
                <a16:creationId xmlns:a16="http://schemas.microsoft.com/office/drawing/2014/main" id="{B0500394-FBE7-519D-A0CE-64635FD272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03FDE5F-5A2E-C3A5-58E5-5AFD8119AD70}"/>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6325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F943-6877-5C46-4058-1F74AE3BE8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63FC3A0-3A78-64B7-07CE-6C299031CA30}"/>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4" name="Footer Placeholder 3">
            <a:extLst>
              <a:ext uri="{FF2B5EF4-FFF2-40B4-BE49-F238E27FC236}">
                <a16:creationId xmlns:a16="http://schemas.microsoft.com/office/drawing/2014/main" id="{D549EF56-075F-A7F6-E935-D48023CF50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6673F2-1254-3CF6-8C37-CB707263A70D}"/>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111865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0AB06-0817-F746-1383-65C6D000DC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FA1158-ABA8-6331-5657-DACE65405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F2FB44-8C4E-5C02-46F8-957010C600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3F12CE0-B399-71F9-1235-7FA6411D54D1}"/>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6" name="Footer Placeholder 5">
            <a:extLst>
              <a:ext uri="{FF2B5EF4-FFF2-40B4-BE49-F238E27FC236}">
                <a16:creationId xmlns:a16="http://schemas.microsoft.com/office/drawing/2014/main" id="{7A700AF1-1C53-FD92-8CE2-64CC2CA8A0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14D487-836E-CAB3-C642-E30C1D568B9A}"/>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3063490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47684-2DB2-D331-A030-8FF39E8773B4}"/>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3" name="Footer Placeholder 2">
            <a:extLst>
              <a:ext uri="{FF2B5EF4-FFF2-40B4-BE49-F238E27FC236}">
                <a16:creationId xmlns:a16="http://schemas.microsoft.com/office/drawing/2014/main" id="{B5D873AF-4139-A5BB-BF61-105EDC9E45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043210-FDF7-D4D0-06D9-C20047C3AE54}"/>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683007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299A-09AC-C532-91D8-AB9244477B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CA7D72-D779-25BD-0314-3DE980B55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565691-5A03-6F52-5B5F-0B3470421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90827-7A80-B830-5BFD-18E2E6AD6E1A}"/>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6" name="Footer Placeholder 5">
            <a:extLst>
              <a:ext uri="{FF2B5EF4-FFF2-40B4-BE49-F238E27FC236}">
                <a16:creationId xmlns:a16="http://schemas.microsoft.com/office/drawing/2014/main" id="{CB731253-ECD6-4B10-7D49-6B25258B47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09FB12-C4D4-DFFF-2378-40A4F375C450}"/>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3273603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DD01-90F5-E3F4-B97C-30EE2EF23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F4F8236-BF15-5011-36DB-67F8D8223C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31C58AE-F57E-AC0F-DD2B-57218E5D9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1683-9902-2669-3D59-40F1F166563F}"/>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6" name="Footer Placeholder 5">
            <a:extLst>
              <a:ext uri="{FF2B5EF4-FFF2-40B4-BE49-F238E27FC236}">
                <a16:creationId xmlns:a16="http://schemas.microsoft.com/office/drawing/2014/main" id="{614CC21B-C767-F1B8-3CBA-EEC716BA44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E8CEFB-490B-13B5-BEC7-6F3FFC1C79DE}"/>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41275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9D3B-DAC2-A6D2-722D-443FB28137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4D87AA-0783-6E05-BBD6-8430EF92E0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E78D9-38A3-43C0-8B24-2FB6CC0DFD62}"/>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5" name="Footer Placeholder 4">
            <a:extLst>
              <a:ext uri="{FF2B5EF4-FFF2-40B4-BE49-F238E27FC236}">
                <a16:creationId xmlns:a16="http://schemas.microsoft.com/office/drawing/2014/main" id="{3D64527B-62CB-091C-87BD-480BC40BCB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1FF93E-05A0-1142-0F6D-F02BB044BE14}"/>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479104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D96582-152D-C699-743C-9AFB4847A9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124739-A4DC-3F57-D191-F1FD19D881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18C61C-C7BD-7625-9E3A-96A3C1C56669}"/>
              </a:ext>
            </a:extLst>
          </p:cNvPr>
          <p:cNvSpPr>
            <a:spLocks noGrp="1"/>
          </p:cNvSpPr>
          <p:nvPr>
            <p:ph type="dt" sz="half" idx="10"/>
          </p:nvPr>
        </p:nvSpPr>
        <p:spPr/>
        <p:txBody>
          <a:bodyPr/>
          <a:lstStyle/>
          <a:p>
            <a:fld id="{AB367D72-E70B-4342-8CD8-8B120CD0F70C}" type="datetimeFigureOut">
              <a:rPr lang="en-GB" smtClean="0"/>
              <a:t>11/04/2025</a:t>
            </a:fld>
            <a:endParaRPr lang="en-GB"/>
          </a:p>
        </p:txBody>
      </p:sp>
      <p:sp>
        <p:nvSpPr>
          <p:cNvPr id="5" name="Footer Placeholder 4">
            <a:extLst>
              <a:ext uri="{FF2B5EF4-FFF2-40B4-BE49-F238E27FC236}">
                <a16:creationId xmlns:a16="http://schemas.microsoft.com/office/drawing/2014/main" id="{294CFAF9-FB1A-3825-EEAB-F98593553E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489E5F-746A-9612-A072-1FAF4D69FC31}"/>
              </a:ext>
            </a:extLst>
          </p:cNvPr>
          <p:cNvSpPr>
            <a:spLocks noGrp="1"/>
          </p:cNvSpPr>
          <p:nvPr>
            <p:ph type="sldNum" sz="quarter" idx="12"/>
          </p:nvPr>
        </p:nvSpPr>
        <p:spPr/>
        <p:txBody>
          <a:bodyPr/>
          <a:lstStyle/>
          <a:p>
            <a:fld id="{2D138DF2-C260-469E-A219-C2AF26E8AA86}" type="slidenum">
              <a:rPr lang="en-GB" smtClean="0"/>
              <a:t>‹#›</a:t>
            </a:fld>
            <a:endParaRPr lang="en-GB"/>
          </a:p>
        </p:txBody>
      </p:sp>
    </p:spTree>
    <p:extLst>
      <p:ext uri="{BB962C8B-B14F-4D97-AF65-F5344CB8AC3E}">
        <p14:creationId xmlns:p14="http://schemas.microsoft.com/office/powerpoint/2010/main" val="1066285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C2B4-1DB9-571D-CFD4-4F516001EA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6080A0-5292-6716-0D47-A51A5C414B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C5CA83-91B9-28B7-D4B9-6B548290C90E}"/>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5" name="Footer Placeholder 4">
            <a:extLst>
              <a:ext uri="{FF2B5EF4-FFF2-40B4-BE49-F238E27FC236}">
                <a16:creationId xmlns:a16="http://schemas.microsoft.com/office/drawing/2014/main" id="{572EAA01-C668-A587-C446-E5427ACD9C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4301BF-3430-ECE1-7C33-7F31243A8E26}"/>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1917842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BD54-0768-FDD9-52C6-6D1F661B26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6F6C36-6E99-AF67-20B2-4FF87B3E3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3EFCB0-5646-3E26-2C30-CEC578138498}"/>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5" name="Footer Placeholder 4">
            <a:extLst>
              <a:ext uri="{FF2B5EF4-FFF2-40B4-BE49-F238E27FC236}">
                <a16:creationId xmlns:a16="http://schemas.microsoft.com/office/drawing/2014/main" id="{25A6BBB0-5CF8-3300-35C4-5E71959D2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B7C642-D811-58FF-29E6-9EA107A60FE3}"/>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4152180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557B-C8D5-E95B-292D-923770DB64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3D3586-00AD-3B8D-1A85-6A7156621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62E37-374A-B024-E156-C2856C4B7C9F}"/>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5" name="Footer Placeholder 4">
            <a:extLst>
              <a:ext uri="{FF2B5EF4-FFF2-40B4-BE49-F238E27FC236}">
                <a16:creationId xmlns:a16="http://schemas.microsoft.com/office/drawing/2014/main" id="{442B7B29-16BA-67BF-FC80-2E836B9A9F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15A868-6BC6-F4D4-C2EF-FE1B1010A183}"/>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1340222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56AD-D84A-0E68-FD1A-36159C4608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916E31-558B-F5F2-7F97-360BBE4541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4ED17A-4E98-7900-9173-464AFAFD41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5511EB1-0D13-52DC-7083-AB3A391DB403}"/>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6" name="Footer Placeholder 5">
            <a:extLst>
              <a:ext uri="{FF2B5EF4-FFF2-40B4-BE49-F238E27FC236}">
                <a16:creationId xmlns:a16="http://schemas.microsoft.com/office/drawing/2014/main" id="{A7C922EA-D5E1-E24E-2AB2-01B901763B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F31BF3-29DB-5768-0A08-721CD15E53A2}"/>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3355583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52D6-4783-48B8-37F6-0091BB2031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1B5A48-FEB2-498C-04DD-1B1C567D2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15413B-1ECF-4EBF-A2DA-12E382D29F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3AFB2A-62A7-CC30-FB86-1C49C0A01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067542-4D26-6D9B-5E42-A20D3ADCA8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133A2F-4632-6114-938B-9A79F4FAC7DD}"/>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8" name="Footer Placeholder 7">
            <a:extLst>
              <a:ext uri="{FF2B5EF4-FFF2-40B4-BE49-F238E27FC236}">
                <a16:creationId xmlns:a16="http://schemas.microsoft.com/office/drawing/2014/main" id="{6190AF48-0510-E07A-78D6-72BCB1A9FC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C67E7F-E2E6-26FB-5D90-489F778B38EC}"/>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86301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DAD62-F6E2-1481-E0DE-7BD747FC2F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4548B6-E454-F594-C633-F9EB7E3AD5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8A0AD3-88A0-0CB7-D077-6A8882DC83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771373-B7C1-2A3A-9A0F-266FC21F3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D8B659-DDD9-67B2-DA06-2B2E3BC224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FEA934-A57C-E58F-0EB0-18065D75B262}"/>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8" name="Footer Placeholder 7">
            <a:extLst>
              <a:ext uri="{FF2B5EF4-FFF2-40B4-BE49-F238E27FC236}">
                <a16:creationId xmlns:a16="http://schemas.microsoft.com/office/drawing/2014/main" id="{85D8C039-A9F1-9B2A-83DE-7A31900F87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12FF34-1AF7-929F-C3F9-334B063C98AE}"/>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3484577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4401-D780-03CC-DEBC-F955E5B465A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300E55-3087-865E-7B2D-64F4BAF6B8E9}"/>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4" name="Footer Placeholder 3">
            <a:extLst>
              <a:ext uri="{FF2B5EF4-FFF2-40B4-BE49-F238E27FC236}">
                <a16:creationId xmlns:a16="http://schemas.microsoft.com/office/drawing/2014/main" id="{A9877C8B-F944-5C03-D11A-C009C9791A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5BBDE4-932E-642B-A223-60AF90D6859E}"/>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2242404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7D0477-6C4B-4E46-93D7-F690A0C91A50}"/>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3" name="Footer Placeholder 2">
            <a:extLst>
              <a:ext uri="{FF2B5EF4-FFF2-40B4-BE49-F238E27FC236}">
                <a16:creationId xmlns:a16="http://schemas.microsoft.com/office/drawing/2014/main" id="{474621F0-981C-44EB-ABA7-6D4A7DC7F6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5B2881-DC58-0383-5D87-64187C5B3599}"/>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940697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6257-2BE8-B0CE-0CEA-52D7E57E5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7165F7-41F0-97F3-FC82-120305950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E35A40-4CC1-0181-802B-80E660136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5D8BF-FEBB-0037-EEB2-E2BC0729623F}"/>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6" name="Footer Placeholder 5">
            <a:extLst>
              <a:ext uri="{FF2B5EF4-FFF2-40B4-BE49-F238E27FC236}">
                <a16:creationId xmlns:a16="http://schemas.microsoft.com/office/drawing/2014/main" id="{9BCB46D4-FE06-9A93-C361-10D6778135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A40AC2-7778-F2C5-4BB6-48CAF6FE6E57}"/>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2580220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7A72-89AF-479D-8A93-B9D5DB56F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553F42B-B265-805D-C771-AA4A3EFD8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4F71AB-591D-259A-9256-1938AD9A1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703F6-D535-9DE3-1E2C-1EAA5658DE92}"/>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6" name="Footer Placeholder 5">
            <a:extLst>
              <a:ext uri="{FF2B5EF4-FFF2-40B4-BE49-F238E27FC236}">
                <a16:creationId xmlns:a16="http://schemas.microsoft.com/office/drawing/2014/main" id="{AA1FBC4D-4C89-6E08-2C35-19BCF7C7F7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1C8C76-C50C-D1EA-9C00-F12ECB8D3225}"/>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41718214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4490D-49F8-7851-AE19-52C7E3298F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9ED028-0FFD-7D02-38CA-B6C221C6D0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945D3B-2CCA-968B-7B90-64BB847E6054}"/>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5" name="Footer Placeholder 4">
            <a:extLst>
              <a:ext uri="{FF2B5EF4-FFF2-40B4-BE49-F238E27FC236}">
                <a16:creationId xmlns:a16="http://schemas.microsoft.com/office/drawing/2014/main" id="{9B0F2BD8-F0D2-6C0C-F48E-266185AC8A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A0C0DC-BC5D-D6D6-2180-28B42ACEB8DB}"/>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4246067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906E7-2564-6363-FB45-A7C32E77A7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89DD41-01F6-BEBA-FCEF-3E23D69FAF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310801-FC2C-ED1D-9141-489FF77C5811}"/>
              </a:ext>
            </a:extLst>
          </p:cNvPr>
          <p:cNvSpPr>
            <a:spLocks noGrp="1"/>
          </p:cNvSpPr>
          <p:nvPr>
            <p:ph type="dt" sz="half" idx="10"/>
          </p:nvPr>
        </p:nvSpPr>
        <p:spPr/>
        <p:txBody>
          <a:bodyPr/>
          <a:lstStyle/>
          <a:p>
            <a:fld id="{5020AE38-9C7E-429F-916E-17371F3C487E}" type="datetimeFigureOut">
              <a:rPr lang="en-GB" smtClean="0"/>
              <a:t>11/04/2025</a:t>
            </a:fld>
            <a:endParaRPr lang="en-GB"/>
          </a:p>
        </p:txBody>
      </p:sp>
      <p:sp>
        <p:nvSpPr>
          <p:cNvPr id="5" name="Footer Placeholder 4">
            <a:extLst>
              <a:ext uri="{FF2B5EF4-FFF2-40B4-BE49-F238E27FC236}">
                <a16:creationId xmlns:a16="http://schemas.microsoft.com/office/drawing/2014/main" id="{783FC308-2E94-3CCF-9B57-5383A76FC3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A37E85-8943-597C-4670-94D823412128}"/>
              </a:ext>
            </a:extLst>
          </p:cNvPr>
          <p:cNvSpPr>
            <a:spLocks noGrp="1"/>
          </p:cNvSpPr>
          <p:nvPr>
            <p:ph type="sldNum" sz="quarter" idx="12"/>
          </p:nvPr>
        </p:nvSpPr>
        <p:spPr/>
        <p:txBody>
          <a:bodyPr/>
          <a:lstStyle/>
          <a:p>
            <a:fld id="{37578932-5323-4E1C-B4DF-C82CCC9C7C40}" type="slidenum">
              <a:rPr lang="en-GB" smtClean="0"/>
              <a:t>‹#›</a:t>
            </a:fld>
            <a:endParaRPr lang="en-GB"/>
          </a:p>
        </p:txBody>
      </p:sp>
    </p:spTree>
    <p:extLst>
      <p:ext uri="{BB962C8B-B14F-4D97-AF65-F5344CB8AC3E}">
        <p14:creationId xmlns:p14="http://schemas.microsoft.com/office/powerpoint/2010/main" val="948301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CC02-6EDC-0931-0363-D9442DF48C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1255277-1123-30DE-A0F1-1B246DE7A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C2839D3-304D-F419-C21D-956F729FBFB6}"/>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5" name="Footer Placeholder 4">
            <a:extLst>
              <a:ext uri="{FF2B5EF4-FFF2-40B4-BE49-F238E27FC236}">
                <a16:creationId xmlns:a16="http://schemas.microsoft.com/office/drawing/2014/main" id="{FE8607D9-CC82-AB1C-EA04-3EBD4A94A4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2E29B5-AA6B-13D2-2B24-AE031F71F26B}"/>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1225375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3610F-9322-B302-CA31-C4115047878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B155646-EF4F-FF0A-CBFC-C042A46F6E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4066C04-9C76-4333-7441-960A16CEB415}"/>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5" name="Footer Placeholder 4">
            <a:extLst>
              <a:ext uri="{FF2B5EF4-FFF2-40B4-BE49-F238E27FC236}">
                <a16:creationId xmlns:a16="http://schemas.microsoft.com/office/drawing/2014/main" id="{00E104AC-4398-D1C9-F8C9-4C8D4AAA62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C53019-AACC-266A-C4A0-5E1AC4364CEA}"/>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3804307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59C8-0BAF-6AFF-B7C4-D0B8B92310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6EB95B0-FB4E-3B52-24BB-7237F3D2C2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A3DD1B2-4318-37E2-DCB8-8F08512200BF}"/>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5" name="Footer Placeholder 4">
            <a:extLst>
              <a:ext uri="{FF2B5EF4-FFF2-40B4-BE49-F238E27FC236}">
                <a16:creationId xmlns:a16="http://schemas.microsoft.com/office/drawing/2014/main" id="{CB1777AA-1848-C8C0-9555-CD74103CCE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86B07F-451F-B272-6F67-B14792B689D3}"/>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2315333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5DAA-358C-2073-E8A0-0BA7574648D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8D826D9-4FBB-D4FF-1F57-7DBEBB3AB10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421A7F5-9B91-06E4-3C0D-CBD71D38C69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D0A6866-9FFC-3C50-907B-284D8B54F97C}"/>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6" name="Footer Placeholder 5">
            <a:extLst>
              <a:ext uri="{FF2B5EF4-FFF2-40B4-BE49-F238E27FC236}">
                <a16:creationId xmlns:a16="http://schemas.microsoft.com/office/drawing/2014/main" id="{EB0B7917-802C-B4DD-C2A4-944CD2360B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388AF1-8104-73B3-2589-039C7BCBE642}"/>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169791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B6F6-8A3C-DE89-0C7E-3A4EE3B08F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77A7D1-5894-1CF7-4016-0FEF794EB9AE}"/>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4" name="Footer Placeholder 3">
            <a:extLst>
              <a:ext uri="{FF2B5EF4-FFF2-40B4-BE49-F238E27FC236}">
                <a16:creationId xmlns:a16="http://schemas.microsoft.com/office/drawing/2014/main" id="{6951E81C-6972-8B4C-BD27-B6E5B0EF3D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BC9EB7-E2D4-4997-BF09-864647530C5A}"/>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2718144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623A-8146-4E0B-3801-4EF2E751CBF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300139B-0F8C-6257-39FE-310DFDDE31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3163F04-6BF9-212A-F782-82B04F0D6F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2E7EE95-EA54-DE0B-F2DE-12AA515494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F749727-3CA7-7495-CE9B-199F91E0613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D91B69F-3AEB-E22B-BCCF-58FA2C0D9C7F}"/>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8" name="Footer Placeholder 7">
            <a:extLst>
              <a:ext uri="{FF2B5EF4-FFF2-40B4-BE49-F238E27FC236}">
                <a16:creationId xmlns:a16="http://schemas.microsoft.com/office/drawing/2014/main" id="{9BE9D29B-4CE2-BE66-EF37-F98166CFF4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7DE858-3E4C-C5A9-9290-6F5AC834A300}"/>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2537947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AF4F-5FE1-8B28-F8A9-D908AB5103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44D952B-BC94-B6F2-E107-538E6207C2D3}"/>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4" name="Footer Placeholder 3">
            <a:extLst>
              <a:ext uri="{FF2B5EF4-FFF2-40B4-BE49-F238E27FC236}">
                <a16:creationId xmlns:a16="http://schemas.microsoft.com/office/drawing/2014/main" id="{E65D221B-78A3-0763-BD11-4782FC76A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46D462-3899-5980-A928-C6D89266B512}"/>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19155123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553E6D-453C-C85F-F69E-8DF36224698C}"/>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3" name="Footer Placeholder 2">
            <a:extLst>
              <a:ext uri="{FF2B5EF4-FFF2-40B4-BE49-F238E27FC236}">
                <a16:creationId xmlns:a16="http://schemas.microsoft.com/office/drawing/2014/main" id="{FBC37F82-01CD-22C8-287F-6426414D4B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9F5D19-ABDF-52C4-9510-0EDBBAA15386}"/>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2035084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E974-E70E-22B8-4916-8F53B738ACC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D0C2B94-9CB1-42C8-B502-4406F1729E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90BEE9C-73BD-87C9-5447-06BCED53E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85EF82-18F0-9A6A-FB01-0F07E5262B17}"/>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6" name="Footer Placeholder 5">
            <a:extLst>
              <a:ext uri="{FF2B5EF4-FFF2-40B4-BE49-F238E27FC236}">
                <a16:creationId xmlns:a16="http://schemas.microsoft.com/office/drawing/2014/main" id="{4939067B-6B75-3BC7-BBBE-5FA51BC6DD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D1BA35-FE7B-487E-1DBF-A915EB1A48DC}"/>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625785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70C8-FDD0-9E3A-A844-5F4E159A02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FB23A3A-1F3C-E87A-DBF8-50121866B7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F5FB37-3320-5AE5-91D0-97E33F04B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312F3F-F585-92D1-1503-6B23717A6372}"/>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6" name="Footer Placeholder 5">
            <a:extLst>
              <a:ext uri="{FF2B5EF4-FFF2-40B4-BE49-F238E27FC236}">
                <a16:creationId xmlns:a16="http://schemas.microsoft.com/office/drawing/2014/main" id="{A75EFD8B-EB32-BE6F-CDE9-A93D1486D5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F6ED44-4238-54E3-8E0A-F82F0220EEC1}"/>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1406944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EC02-4804-820B-D008-230C26BAEF2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8816BA9-3F1D-2FE4-322C-1CD6663405D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A22C50-FB24-C920-88CF-7CB26FD7019F}"/>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5" name="Footer Placeholder 4">
            <a:extLst>
              <a:ext uri="{FF2B5EF4-FFF2-40B4-BE49-F238E27FC236}">
                <a16:creationId xmlns:a16="http://schemas.microsoft.com/office/drawing/2014/main" id="{C7873DF9-DAAF-39B7-0194-5B688E077E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A5AF92-FA29-3654-B9A8-33AB5F643469}"/>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1992706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351084-C5CE-D2A9-E54C-A2C117128B2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E890F4B-48E5-C3F7-87E3-4BA97C901F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F5E556-8462-5B92-3BD6-28C5AC178C00}"/>
              </a:ext>
            </a:extLst>
          </p:cNvPr>
          <p:cNvSpPr>
            <a:spLocks noGrp="1"/>
          </p:cNvSpPr>
          <p:nvPr>
            <p:ph type="dt" sz="half" idx="10"/>
          </p:nvPr>
        </p:nvSpPr>
        <p:spPr/>
        <p:txBody>
          <a:bodyPr/>
          <a:lstStyle/>
          <a:p>
            <a:fld id="{807A711B-0C99-6B42-B43C-236228BB3683}" type="datetimeFigureOut">
              <a:rPr lang="en-GB" smtClean="0"/>
              <a:t>11/04/2025</a:t>
            </a:fld>
            <a:endParaRPr lang="en-GB"/>
          </a:p>
        </p:txBody>
      </p:sp>
      <p:sp>
        <p:nvSpPr>
          <p:cNvPr id="5" name="Footer Placeholder 4">
            <a:extLst>
              <a:ext uri="{FF2B5EF4-FFF2-40B4-BE49-F238E27FC236}">
                <a16:creationId xmlns:a16="http://schemas.microsoft.com/office/drawing/2014/main" id="{1E425870-CE54-7B3A-0012-B8175F459B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88307F-45C0-EEF1-759F-534DEFBB989C}"/>
              </a:ext>
            </a:extLst>
          </p:cNvPr>
          <p:cNvSpPr>
            <a:spLocks noGrp="1"/>
          </p:cNvSpPr>
          <p:nvPr>
            <p:ph type="sldNum" sz="quarter" idx="12"/>
          </p:nvPr>
        </p:nvSpPr>
        <p:spPr/>
        <p:txBody>
          <a:bodyPr/>
          <a:lstStyle/>
          <a:p>
            <a:fld id="{71F93649-9CAD-1745-A4CE-E67C0DC677F6}" type="slidenum">
              <a:rPr lang="en-GB" smtClean="0"/>
              <a:t>‹#›</a:t>
            </a:fld>
            <a:endParaRPr lang="en-GB"/>
          </a:p>
        </p:txBody>
      </p:sp>
    </p:spTree>
    <p:extLst>
      <p:ext uri="{BB962C8B-B14F-4D97-AF65-F5344CB8AC3E}">
        <p14:creationId xmlns:p14="http://schemas.microsoft.com/office/powerpoint/2010/main" val="1833184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AIMEword copy">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5927725" y="6388100"/>
            <a:ext cx="474489" cy="482183"/>
          </a:xfrm>
          <a:prstGeom prst="rect">
            <a:avLst/>
          </a:prstGeom>
        </p:spPr>
        <p:txBody>
          <a:bodyPr lIns="101600" tIns="101600" rIns="101600" bIns="101600"/>
          <a:lstStyle>
            <a:lvl1pPr defTabSz="584200">
              <a:defRPr sz="1800">
                <a:solidFill>
                  <a:srgbClr val="FFD300"/>
                </a:solidFill>
                <a:uFill>
                  <a:solidFill>
                    <a:srgbClr val="FFD300"/>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2288037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D2C0-47C2-5041-996F-1EFB98BD961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0B1E87FE-1DE2-444F-A709-2B36B39170A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221BB7C-A4D9-A040-ACCC-B77CA35844B5}"/>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95B4E723-FCDE-7947-AF67-2693F8EFA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4239A-5D5B-7A43-99A9-A20E6CADA70C}"/>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4281075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E352-B820-0B47-AF16-C88E01A961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206FC9-794D-2A40-BCF1-D9BABB9E5468}"/>
              </a:ext>
            </a:extLst>
          </p:cNvPr>
          <p:cNvSpPr>
            <a:spLocks noGrp="1"/>
          </p:cNvSpPr>
          <p:nvPr>
            <p:ph idx="1" hasCustomPrompt="1"/>
          </p:nvPr>
        </p:nvSpPr>
        <p:spPr/>
        <p:txBody>
          <a:bodyPr/>
          <a:lstStyle>
            <a:lvl1pPr>
              <a:defRPr>
                <a:solidFill>
                  <a:srgbClr val="002D63"/>
                </a:solidFill>
              </a:defRPr>
            </a:lvl1pPr>
            <a:lvl2pPr>
              <a:defRPr>
                <a:solidFill>
                  <a:srgbClr val="002D63"/>
                </a:solidFill>
              </a:defRPr>
            </a:lvl2pPr>
            <a:lvl3pPr>
              <a:defRPr>
                <a:solidFill>
                  <a:srgbClr val="002D63"/>
                </a:solidFill>
              </a:defRPr>
            </a:lvl3pPr>
            <a:lvl4pPr>
              <a:defRPr>
                <a:solidFill>
                  <a:srgbClr val="002D63"/>
                </a:solidFill>
              </a:defRPr>
            </a:lvl4pPr>
            <a:lvl5pPr>
              <a:defRPr>
                <a:solidFill>
                  <a:srgbClr val="002D63"/>
                </a:solidFill>
              </a:defRPr>
            </a:lvl5pPr>
          </a:lstStyle>
          <a:p>
            <a:pPr lvl="0"/>
            <a:r>
              <a:rPr lang="en-GB" dirty="0"/>
              <a:t> Click to edit Master text styles</a:t>
            </a:r>
          </a:p>
          <a:p>
            <a:pPr lvl="1"/>
            <a:r>
              <a:rPr lang="en-GB" dirty="0"/>
              <a:t> Second level</a:t>
            </a:r>
          </a:p>
          <a:p>
            <a:pPr lvl="2"/>
            <a:r>
              <a:rPr lang="en-GB" dirty="0"/>
              <a:t> Third level</a:t>
            </a:r>
          </a:p>
          <a:p>
            <a:pPr lvl="3"/>
            <a:r>
              <a:rPr lang="en-GB" dirty="0"/>
              <a:t> Fourth level</a:t>
            </a:r>
          </a:p>
          <a:p>
            <a:pPr lvl="4"/>
            <a:r>
              <a:rPr lang="en-GB" dirty="0"/>
              <a:t> Fifth level</a:t>
            </a:r>
            <a:endParaRPr lang="en-US" dirty="0"/>
          </a:p>
        </p:txBody>
      </p:sp>
      <p:sp>
        <p:nvSpPr>
          <p:cNvPr id="4" name="Date Placeholder 3">
            <a:extLst>
              <a:ext uri="{FF2B5EF4-FFF2-40B4-BE49-F238E27FC236}">
                <a16:creationId xmlns:a16="http://schemas.microsoft.com/office/drawing/2014/main" id="{C81227F7-AFA3-094B-AA5F-8313560F3BC6}"/>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F5131743-41A1-0E4F-8AEE-A6760102B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8152F-6B15-394D-AD4A-77751C398107}"/>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224509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BF844-BB4F-DEBE-83F3-3013A1C0D894}"/>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3" name="Footer Placeholder 2">
            <a:extLst>
              <a:ext uri="{FF2B5EF4-FFF2-40B4-BE49-F238E27FC236}">
                <a16:creationId xmlns:a16="http://schemas.microsoft.com/office/drawing/2014/main" id="{7DDA07A9-E0FA-E90F-E010-F0C12CC2CC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72D4CB-F7F0-F27E-26AE-0BB13996F017}"/>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26549605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292D-9DEF-974F-9870-6785FD986A47}"/>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8E6A435-602A-EA4D-82F0-3EED2456A59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66D246-0C7A-CF41-9EA6-55C4DA4E410A}"/>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860E413C-0274-394D-B70E-F92E3F4CD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E044-BF0F-5442-8A55-D65E8D30342B}"/>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23013369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A5601-1A7F-6E4D-897C-779C4B935C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4177CDF-0633-064F-9471-66BA214FF872}"/>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E25ECA7-E939-C143-A327-FC7A8EF9FFCA}"/>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9F7E1BD-8953-0946-888A-688FEE403A9B}"/>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6" name="Footer Placeholder 5">
            <a:extLst>
              <a:ext uri="{FF2B5EF4-FFF2-40B4-BE49-F238E27FC236}">
                <a16:creationId xmlns:a16="http://schemas.microsoft.com/office/drawing/2014/main" id="{21A586BA-6E43-8244-BDB0-219A1A7B4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4EA57-8BBE-D142-A9E3-DEDBF0BF5497}"/>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6885088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D401-F2A3-2F42-BDAC-007DC19F57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1FA291-A1A6-C64C-BB09-846727320B8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48D218-531F-1E4F-A95E-4A3AD5809A96}"/>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6DAFEA-C47B-3C42-963E-97BF403A5F7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AA477DE-A929-464E-9B65-EFBA9839A4F8}"/>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9B354E5-A77E-CA46-A634-75E293939166}"/>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8" name="Footer Placeholder 7">
            <a:extLst>
              <a:ext uri="{FF2B5EF4-FFF2-40B4-BE49-F238E27FC236}">
                <a16:creationId xmlns:a16="http://schemas.microsoft.com/office/drawing/2014/main" id="{13B26459-7F00-CB45-8A0E-A866AD1345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A01F96-F50D-6C4E-B00D-D21DB4503312}"/>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206761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4302-9118-404C-A243-474746DEEDF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B0FE010-CCD7-2F4C-8551-C40EC4D692F3}"/>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4" name="Footer Placeholder 3">
            <a:extLst>
              <a:ext uri="{FF2B5EF4-FFF2-40B4-BE49-F238E27FC236}">
                <a16:creationId xmlns:a16="http://schemas.microsoft.com/office/drawing/2014/main" id="{0D0B4603-47E4-E640-A3A5-5556617FB4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B4B17E-2995-BE4E-9DC0-FFFBCB55EB16}"/>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1131253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C895C2-6845-8F40-84B6-0C5A9D3AC855}"/>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3" name="Footer Placeholder 2">
            <a:extLst>
              <a:ext uri="{FF2B5EF4-FFF2-40B4-BE49-F238E27FC236}">
                <a16:creationId xmlns:a16="http://schemas.microsoft.com/office/drawing/2014/main" id="{ACA9A367-7D52-9B42-B957-B102E1B5A3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4993D0-5C28-9045-8B16-40F236E9916B}"/>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25745578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2C353-6E9D-2340-A834-F4F7F10245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F00159-D88F-A749-ADE4-A16BB9F7654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8C60D1-9FD4-1C47-B91F-4759A3C9463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4B7E71-23D0-3844-9466-11323BEE5209}"/>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6" name="Footer Placeholder 5">
            <a:extLst>
              <a:ext uri="{FF2B5EF4-FFF2-40B4-BE49-F238E27FC236}">
                <a16:creationId xmlns:a16="http://schemas.microsoft.com/office/drawing/2014/main" id="{10A4D76B-9148-5F48-9A15-7B74082CA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71F28-B9C8-6247-A7BF-B71EEAC7CFD2}"/>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30942226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252CA-05B2-9B4A-BD5D-A876C0F824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670C040-86DD-7D4A-8D42-5FE952F9487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5A5AA5A8-291A-5144-A44D-234BC46544D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4AC059-254B-5C46-8498-32E179EE4DC1}"/>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6" name="Footer Placeholder 5">
            <a:extLst>
              <a:ext uri="{FF2B5EF4-FFF2-40B4-BE49-F238E27FC236}">
                <a16:creationId xmlns:a16="http://schemas.microsoft.com/office/drawing/2014/main" id="{FAF35BCC-BD3B-5146-9542-39DC727A1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5489B-6C10-9841-A0F1-018EFF44E87C}"/>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1126160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9B25-67F4-9C44-9696-EF8B90CDA69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18B640-6CAD-3949-A500-C3666D897F6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538A4A-5900-DD44-9A55-B66FCE3BFDD3}"/>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6EF65141-BCF7-9245-9E62-36288C37C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FD472-D1DB-954D-A4D6-AF30C80E0771}"/>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383116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560102-4ABE-0148-8B18-126A8E76BF8D}"/>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50BABC-371C-9942-92D4-2A29414F6641}"/>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68108F-8349-B84D-B7FB-3776B9F84116}"/>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C50EF150-D09A-0E42-ABC0-0F84D455A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5BFD0-F0AE-E247-9ECE-D3D445EF2F14}"/>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2099698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D2C0-47C2-5041-996F-1EFB98BD961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0B1E87FE-1DE2-444F-A709-2B36B39170A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221BB7C-A4D9-A040-ACCC-B77CA35844B5}"/>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95B4E723-FCDE-7947-AF67-2693F8EFA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4239A-5D5B-7A43-99A9-A20E6CADA70C}"/>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260089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9FF75-16E3-2B67-6D29-F6443D7D3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FCCC2D-F6FE-DCD9-748E-61C97C9739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58996D-32B6-15A1-4E88-D56491611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DD7D0-CF1B-9EFA-3735-2DB0CE0D95C4}"/>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6" name="Footer Placeholder 5">
            <a:extLst>
              <a:ext uri="{FF2B5EF4-FFF2-40B4-BE49-F238E27FC236}">
                <a16:creationId xmlns:a16="http://schemas.microsoft.com/office/drawing/2014/main" id="{009BBB48-CD6D-A29D-5D97-D5493EDD6C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E041C3-11FA-F286-CE4A-1C661B1CEE7E}"/>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24190239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E352-B820-0B47-AF16-C88E01A961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206FC9-794D-2A40-BCF1-D9BABB9E5468}"/>
              </a:ext>
            </a:extLst>
          </p:cNvPr>
          <p:cNvSpPr>
            <a:spLocks noGrp="1"/>
          </p:cNvSpPr>
          <p:nvPr>
            <p:ph idx="1" hasCustomPrompt="1"/>
          </p:nvPr>
        </p:nvSpPr>
        <p:spPr/>
        <p:txBody>
          <a:bodyPr/>
          <a:lstStyle>
            <a:lvl1pPr>
              <a:defRPr>
                <a:solidFill>
                  <a:srgbClr val="002D63"/>
                </a:solidFill>
              </a:defRPr>
            </a:lvl1pPr>
            <a:lvl2pPr>
              <a:defRPr>
                <a:solidFill>
                  <a:srgbClr val="002D63"/>
                </a:solidFill>
              </a:defRPr>
            </a:lvl2pPr>
            <a:lvl3pPr>
              <a:defRPr>
                <a:solidFill>
                  <a:srgbClr val="002D63"/>
                </a:solidFill>
              </a:defRPr>
            </a:lvl3pPr>
            <a:lvl4pPr>
              <a:defRPr>
                <a:solidFill>
                  <a:srgbClr val="002D63"/>
                </a:solidFill>
              </a:defRPr>
            </a:lvl4pPr>
            <a:lvl5pPr>
              <a:defRPr>
                <a:solidFill>
                  <a:srgbClr val="002D63"/>
                </a:solidFill>
              </a:defRPr>
            </a:lvl5pPr>
          </a:lstStyle>
          <a:p>
            <a:pPr lvl="0"/>
            <a:r>
              <a:rPr lang="en-GB" dirty="0"/>
              <a:t> Click to edit Master text styles</a:t>
            </a:r>
          </a:p>
          <a:p>
            <a:pPr lvl="1"/>
            <a:r>
              <a:rPr lang="en-GB" dirty="0"/>
              <a:t> Second level</a:t>
            </a:r>
          </a:p>
          <a:p>
            <a:pPr lvl="2"/>
            <a:r>
              <a:rPr lang="en-GB" dirty="0"/>
              <a:t> Third level</a:t>
            </a:r>
          </a:p>
          <a:p>
            <a:pPr lvl="3"/>
            <a:r>
              <a:rPr lang="en-GB" dirty="0"/>
              <a:t> Fourth level</a:t>
            </a:r>
          </a:p>
          <a:p>
            <a:pPr lvl="4"/>
            <a:r>
              <a:rPr lang="en-GB" dirty="0"/>
              <a:t> Fifth level</a:t>
            </a:r>
            <a:endParaRPr lang="en-US" dirty="0"/>
          </a:p>
        </p:txBody>
      </p:sp>
      <p:sp>
        <p:nvSpPr>
          <p:cNvPr id="4" name="Date Placeholder 3">
            <a:extLst>
              <a:ext uri="{FF2B5EF4-FFF2-40B4-BE49-F238E27FC236}">
                <a16:creationId xmlns:a16="http://schemas.microsoft.com/office/drawing/2014/main" id="{C81227F7-AFA3-094B-AA5F-8313560F3BC6}"/>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F5131743-41A1-0E4F-8AEE-A6760102B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8152F-6B15-394D-AD4A-77751C398107}"/>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14012777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292D-9DEF-974F-9870-6785FD986A47}"/>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8E6A435-602A-EA4D-82F0-3EED2456A59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66D246-0C7A-CF41-9EA6-55C4DA4E410A}"/>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860E413C-0274-394D-B70E-F92E3F4CD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E044-BF0F-5442-8A55-D65E8D30342B}"/>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3613898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A5601-1A7F-6E4D-897C-779C4B935C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4177CDF-0633-064F-9471-66BA214FF872}"/>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E25ECA7-E939-C143-A327-FC7A8EF9FFCA}"/>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9F7E1BD-8953-0946-888A-688FEE403A9B}"/>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6" name="Footer Placeholder 5">
            <a:extLst>
              <a:ext uri="{FF2B5EF4-FFF2-40B4-BE49-F238E27FC236}">
                <a16:creationId xmlns:a16="http://schemas.microsoft.com/office/drawing/2014/main" id="{21A586BA-6E43-8244-BDB0-219A1A7B4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4EA57-8BBE-D142-A9E3-DEDBF0BF5497}"/>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30701060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D401-F2A3-2F42-BDAC-007DC19F57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1FA291-A1A6-C64C-BB09-846727320B8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48D218-531F-1E4F-A95E-4A3AD5809A96}"/>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6DAFEA-C47B-3C42-963E-97BF403A5F7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AA477DE-A929-464E-9B65-EFBA9839A4F8}"/>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9B354E5-A77E-CA46-A634-75E293939166}"/>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8" name="Footer Placeholder 7">
            <a:extLst>
              <a:ext uri="{FF2B5EF4-FFF2-40B4-BE49-F238E27FC236}">
                <a16:creationId xmlns:a16="http://schemas.microsoft.com/office/drawing/2014/main" id="{13B26459-7F00-CB45-8A0E-A866AD1345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A01F96-F50D-6C4E-B00D-D21DB4503312}"/>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828107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4302-9118-404C-A243-474746DEEDF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B0FE010-CCD7-2F4C-8551-C40EC4D692F3}"/>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4" name="Footer Placeholder 3">
            <a:extLst>
              <a:ext uri="{FF2B5EF4-FFF2-40B4-BE49-F238E27FC236}">
                <a16:creationId xmlns:a16="http://schemas.microsoft.com/office/drawing/2014/main" id="{0D0B4603-47E4-E640-A3A5-5556617FB4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B4B17E-2995-BE4E-9DC0-FFFBCB55EB16}"/>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42825216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C895C2-6845-8F40-84B6-0C5A9D3AC855}"/>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3" name="Footer Placeholder 2">
            <a:extLst>
              <a:ext uri="{FF2B5EF4-FFF2-40B4-BE49-F238E27FC236}">
                <a16:creationId xmlns:a16="http://schemas.microsoft.com/office/drawing/2014/main" id="{ACA9A367-7D52-9B42-B957-B102E1B5A3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4993D0-5C28-9045-8B16-40F236E9916B}"/>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25637406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2C353-6E9D-2340-A834-F4F7F10245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F00159-D88F-A749-ADE4-A16BB9F7654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8C60D1-9FD4-1C47-B91F-4759A3C9463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4B7E71-23D0-3844-9466-11323BEE5209}"/>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6" name="Footer Placeholder 5">
            <a:extLst>
              <a:ext uri="{FF2B5EF4-FFF2-40B4-BE49-F238E27FC236}">
                <a16:creationId xmlns:a16="http://schemas.microsoft.com/office/drawing/2014/main" id="{10A4D76B-9148-5F48-9A15-7B74082CA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71F28-B9C8-6247-A7BF-B71EEAC7CFD2}"/>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7468402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252CA-05B2-9B4A-BD5D-A876C0F824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670C040-86DD-7D4A-8D42-5FE952F9487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5A5AA5A8-291A-5144-A44D-234BC46544D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4AC059-254B-5C46-8498-32E179EE4DC1}"/>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6" name="Footer Placeholder 5">
            <a:extLst>
              <a:ext uri="{FF2B5EF4-FFF2-40B4-BE49-F238E27FC236}">
                <a16:creationId xmlns:a16="http://schemas.microsoft.com/office/drawing/2014/main" id="{FAF35BCC-BD3B-5146-9542-39DC727A1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5489B-6C10-9841-A0F1-018EFF44E87C}"/>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26739962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9B25-67F4-9C44-9696-EF8B90CDA69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18B640-6CAD-3949-A500-C3666D897F6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538A4A-5900-DD44-9A55-B66FCE3BFDD3}"/>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6EF65141-BCF7-9245-9E62-36288C37C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FD472-D1DB-954D-A4D6-AF30C80E0771}"/>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4261791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560102-4ABE-0148-8B18-126A8E76BF8D}"/>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50BABC-371C-9942-92D4-2A29414F6641}"/>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68108F-8349-B84D-B7FB-3776B9F84116}"/>
              </a:ext>
            </a:extLst>
          </p:cNvPr>
          <p:cNvSpPr>
            <a:spLocks noGrp="1"/>
          </p:cNvSpPr>
          <p:nvPr>
            <p:ph type="dt" sz="half" idx="10"/>
          </p:nvPr>
        </p:nvSpPr>
        <p:spPr/>
        <p:txBody>
          <a:body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C50EF150-D09A-0E42-ABC0-0F84D455A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5BFD0-F0AE-E247-9ECE-D3D445EF2F14}"/>
              </a:ext>
            </a:extLst>
          </p:cNvPr>
          <p:cNvSpPr>
            <a:spLocks noGrp="1"/>
          </p:cNvSpPr>
          <p:nvPr>
            <p:ph type="sldNum" sz="quarter" idx="12"/>
          </p:nvPr>
        </p:nvSpPr>
        <p:spPr/>
        <p:txBody>
          <a:bodyPr/>
          <a:lstStyle/>
          <a:p>
            <a:fld id="{2F3B250B-D289-BF41-BE31-A97B8434C532}" type="slidenum">
              <a:rPr lang="en-US" smtClean="0"/>
              <a:t>‹#›</a:t>
            </a:fld>
            <a:endParaRPr lang="en-US"/>
          </a:p>
        </p:txBody>
      </p:sp>
    </p:spTree>
    <p:extLst>
      <p:ext uri="{BB962C8B-B14F-4D97-AF65-F5344CB8AC3E}">
        <p14:creationId xmlns:p14="http://schemas.microsoft.com/office/powerpoint/2010/main" val="980986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79CC-CECE-502B-57AD-884A781C9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3623E02-5718-F05C-42D0-FEDF56D8F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9AAB2-DBFC-9717-6D53-112CDF803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0BC48-5AAE-1F5E-6D0E-38DA6AA65A5D}"/>
              </a:ext>
            </a:extLst>
          </p:cNvPr>
          <p:cNvSpPr>
            <a:spLocks noGrp="1"/>
          </p:cNvSpPr>
          <p:nvPr>
            <p:ph type="dt" sz="half" idx="10"/>
          </p:nvPr>
        </p:nvSpPr>
        <p:spPr/>
        <p:txBody>
          <a:bodyPr/>
          <a:lstStyle/>
          <a:p>
            <a:fld id="{B157ACC3-ED2F-47BD-B071-02522A099089}" type="datetimeFigureOut">
              <a:rPr lang="en-GB" smtClean="0"/>
              <a:t>11/04/2025</a:t>
            </a:fld>
            <a:endParaRPr lang="en-GB"/>
          </a:p>
        </p:txBody>
      </p:sp>
      <p:sp>
        <p:nvSpPr>
          <p:cNvPr id="6" name="Footer Placeholder 5">
            <a:extLst>
              <a:ext uri="{FF2B5EF4-FFF2-40B4-BE49-F238E27FC236}">
                <a16:creationId xmlns:a16="http://schemas.microsoft.com/office/drawing/2014/main" id="{8D1C203F-7F53-A39B-D014-A5FF3AD291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96ECE4-05A0-4FCA-2527-0CEED3FA177B}"/>
              </a:ext>
            </a:extLst>
          </p:cNvPr>
          <p:cNvSpPr>
            <a:spLocks noGrp="1"/>
          </p:cNvSpPr>
          <p:nvPr>
            <p:ph type="sldNum" sz="quarter" idx="12"/>
          </p:nvPr>
        </p:nvSpPr>
        <p:spPr/>
        <p:txBody>
          <a:bodyPr/>
          <a:lstStyle/>
          <a:p>
            <a:fld id="{61700FF4-2CD2-40C6-A58C-7502A33BB995}" type="slidenum">
              <a:rPr lang="en-GB" smtClean="0"/>
              <a:t>‹#›</a:t>
            </a:fld>
            <a:endParaRPr lang="en-GB"/>
          </a:p>
        </p:txBody>
      </p:sp>
    </p:spTree>
    <p:extLst>
      <p:ext uri="{BB962C8B-B14F-4D97-AF65-F5344CB8AC3E}">
        <p14:creationId xmlns:p14="http://schemas.microsoft.com/office/powerpoint/2010/main" val="18206105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D1D7-F0B6-024E-BA25-03E7CE2C4A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9B9B18D-662E-AF4B-BADB-F1D93DF5C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D3FB325-B410-314A-B6C7-4230EB7BCDA3}"/>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5" name="Footer Placeholder 4">
            <a:extLst>
              <a:ext uri="{FF2B5EF4-FFF2-40B4-BE49-F238E27FC236}">
                <a16:creationId xmlns:a16="http://schemas.microsoft.com/office/drawing/2014/main" id="{BD99915F-6891-4445-BC6D-39DB777236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612F78-823C-9B47-99D6-7B849C358DD2}"/>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3286887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DC2F-B97B-EF42-B587-E103ADB5AE0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36025F6-242B-E849-8984-20C68508DA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D739311-A7D2-0544-8600-C4A6DD05DD90}"/>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5" name="Footer Placeholder 4">
            <a:extLst>
              <a:ext uri="{FF2B5EF4-FFF2-40B4-BE49-F238E27FC236}">
                <a16:creationId xmlns:a16="http://schemas.microsoft.com/office/drawing/2014/main" id="{B785153D-3D01-DA4A-A9C9-6A48585BB9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F1957F-8CAF-EA45-B087-87CBFA493F4B}"/>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3752635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4CF5-06A5-A749-AC08-E0671265D6A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D0420BE-C1DE-6C42-849F-90F3128D02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27C62AB-8366-9249-937F-426C043479C0}"/>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5" name="Footer Placeholder 4">
            <a:extLst>
              <a:ext uri="{FF2B5EF4-FFF2-40B4-BE49-F238E27FC236}">
                <a16:creationId xmlns:a16="http://schemas.microsoft.com/office/drawing/2014/main" id="{5E8B6920-F789-9F4E-917B-9BE344C803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11C56F-313E-AE4A-8538-3D28739BDEA9}"/>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23744243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F91A-54C8-1B47-A619-C0791AD626E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E2A661E-AF2E-3449-BE22-47FDD8AC5DF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ACA7D8-1311-7D49-8315-70F7768836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605AC3D-BE58-3B49-97D7-766954642737}"/>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6" name="Footer Placeholder 5">
            <a:extLst>
              <a:ext uri="{FF2B5EF4-FFF2-40B4-BE49-F238E27FC236}">
                <a16:creationId xmlns:a16="http://schemas.microsoft.com/office/drawing/2014/main" id="{25BD42FF-8F79-0A46-9298-9AA4339158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9BDF56-DEB3-2445-9729-DE43A83DDAAD}"/>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9302724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1799-1133-7047-9D1A-54869DED083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65EE22F-7A5F-1846-9C22-A7676E8DB7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E600774-4698-D746-856F-1FC0A63CCF0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8056BF5-6DBD-1D4B-AD3E-78B17C026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F7C0647-F010-5148-BA90-7ED33CFFDE2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CF02205-3E60-7041-83FD-AB48AA4CCF51}"/>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8" name="Footer Placeholder 7">
            <a:extLst>
              <a:ext uri="{FF2B5EF4-FFF2-40B4-BE49-F238E27FC236}">
                <a16:creationId xmlns:a16="http://schemas.microsoft.com/office/drawing/2014/main" id="{37E34695-A92C-BB49-B5D9-1442D2F49A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D525AD-3D41-AE46-B6B6-B5166727E8FB}"/>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29513756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FCA8-404C-A748-AC56-C9689E4FA7A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9AD059F-C6FF-094A-97DA-85FFC5AEE734}"/>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4" name="Footer Placeholder 3">
            <a:extLst>
              <a:ext uri="{FF2B5EF4-FFF2-40B4-BE49-F238E27FC236}">
                <a16:creationId xmlns:a16="http://schemas.microsoft.com/office/drawing/2014/main" id="{ECD05270-184D-3A45-899D-A74BC9130A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55CEA7-6849-6648-AA6E-28B62764A9C9}"/>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4632757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26E857-CC1A-354D-AB1B-54CF8F7D4A5F}"/>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3" name="Footer Placeholder 2">
            <a:extLst>
              <a:ext uri="{FF2B5EF4-FFF2-40B4-BE49-F238E27FC236}">
                <a16:creationId xmlns:a16="http://schemas.microsoft.com/office/drawing/2014/main" id="{B831013D-253A-2546-88FB-986B265223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1E0781-71F0-5A40-8522-8086DE23C324}"/>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1815293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3D06-ACD1-E241-9A15-D5BA8569EE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3592473-7155-7246-9569-FB1A01E741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8031269-0FD7-764B-BFC4-AAB53EC63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01BAB8-1694-7043-8E0D-085A5B79B381}"/>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6" name="Footer Placeholder 5">
            <a:extLst>
              <a:ext uri="{FF2B5EF4-FFF2-40B4-BE49-F238E27FC236}">
                <a16:creationId xmlns:a16="http://schemas.microsoft.com/office/drawing/2014/main" id="{A202F048-264F-1142-A845-CAB48ECC35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3CE02D-78F9-B147-9FE8-9B096DF9C093}"/>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22700230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07E5-9C63-CC47-8793-D6949D68B2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E78FA30-E439-D74B-B388-8B0B6F455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A8BD69-27B6-AA43-9E19-E07F978BC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D07CC0B-2E50-D549-BDB7-65AFE7F41DC6}"/>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6" name="Footer Placeholder 5">
            <a:extLst>
              <a:ext uri="{FF2B5EF4-FFF2-40B4-BE49-F238E27FC236}">
                <a16:creationId xmlns:a16="http://schemas.microsoft.com/office/drawing/2014/main" id="{209621F9-3E45-7C42-BBFE-342ABBFD9C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21E5E1-2EB3-6149-8762-896A39E0FF1C}"/>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2154298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9192-6467-4C4C-B19E-7A8AB7AAC79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A537DFC-1942-FA49-9560-B52CBCD852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303AB11-556B-C841-8CF3-B07334AA5BC5}"/>
              </a:ext>
            </a:extLst>
          </p:cNvPr>
          <p:cNvSpPr>
            <a:spLocks noGrp="1"/>
          </p:cNvSpPr>
          <p:nvPr>
            <p:ph type="dt" sz="half" idx="10"/>
          </p:nvPr>
        </p:nvSpPr>
        <p:spPr/>
        <p:txBody>
          <a:bodyPr/>
          <a:lstStyle/>
          <a:p>
            <a:fld id="{13E63C0E-2852-CB4C-AE1A-F5F35BD69FFC}" type="datetimeFigureOut">
              <a:rPr lang="en-GB" smtClean="0"/>
              <a:t>11/04/2025</a:t>
            </a:fld>
            <a:endParaRPr lang="en-GB"/>
          </a:p>
        </p:txBody>
      </p:sp>
      <p:sp>
        <p:nvSpPr>
          <p:cNvPr id="5" name="Footer Placeholder 4">
            <a:extLst>
              <a:ext uri="{FF2B5EF4-FFF2-40B4-BE49-F238E27FC236}">
                <a16:creationId xmlns:a16="http://schemas.microsoft.com/office/drawing/2014/main" id="{475963B1-E309-4C46-97D9-68FC99B12C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940956-1ABE-794D-B1CA-144FD45AEB92}"/>
              </a:ext>
            </a:extLst>
          </p:cNvPr>
          <p:cNvSpPr>
            <a:spLocks noGrp="1"/>
          </p:cNvSpPr>
          <p:nvPr>
            <p:ph type="sldNum" sz="quarter" idx="12"/>
          </p:nvPr>
        </p:nvSpPr>
        <p:spPr/>
        <p:txBody>
          <a:bodyPr/>
          <a:lstStyle/>
          <a:p>
            <a:fld id="{5B41E611-A3F3-184A-9AC6-50AF7D4DCE08}" type="slidenum">
              <a:rPr lang="en-GB" smtClean="0"/>
              <a:t>‹#›</a:t>
            </a:fld>
            <a:endParaRPr lang="en-GB"/>
          </a:p>
        </p:txBody>
      </p:sp>
    </p:spTree>
    <p:extLst>
      <p:ext uri="{BB962C8B-B14F-4D97-AF65-F5344CB8AC3E}">
        <p14:creationId xmlns:p14="http://schemas.microsoft.com/office/powerpoint/2010/main" val="1015077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4.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D5256B-4228-7E46-EE2F-F7DA9C4C8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F5AA67-107C-A638-FFAB-1B9996340F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0BB85F-A2BA-DAC0-0FAD-76E3B9122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57ACC3-ED2F-47BD-B071-02522A099089}" type="datetimeFigureOut">
              <a:rPr lang="en-GB" smtClean="0"/>
              <a:t>11/04/2025</a:t>
            </a:fld>
            <a:endParaRPr lang="en-GB"/>
          </a:p>
        </p:txBody>
      </p:sp>
      <p:sp>
        <p:nvSpPr>
          <p:cNvPr id="5" name="Footer Placeholder 4">
            <a:extLst>
              <a:ext uri="{FF2B5EF4-FFF2-40B4-BE49-F238E27FC236}">
                <a16:creationId xmlns:a16="http://schemas.microsoft.com/office/drawing/2014/main" id="{4F94CA17-7675-E142-1DFA-57658E0B17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D929747-E1E2-6F47-61BE-40984B9D6C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700FF4-2CD2-40C6-A58C-7502A33BB995}" type="slidenum">
              <a:rPr lang="en-GB" smtClean="0"/>
              <a:t>‹#›</a:t>
            </a:fld>
            <a:endParaRPr lang="en-GB"/>
          </a:p>
        </p:txBody>
      </p:sp>
    </p:spTree>
    <p:extLst>
      <p:ext uri="{BB962C8B-B14F-4D97-AF65-F5344CB8AC3E}">
        <p14:creationId xmlns:p14="http://schemas.microsoft.com/office/powerpoint/2010/main" val="1289159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0CE896-B9A3-4A36-9D9B-602D016366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FED4D2-F57D-45B2-B1D2-528D4A42DC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41C59D-88FB-4676-9365-3191D90E49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208BF-007A-4709-9370-13297B7FC1C5}" type="datetimeFigureOut">
              <a:rPr lang="en-GB" smtClean="0"/>
              <a:t>11/04/2025</a:t>
            </a:fld>
            <a:endParaRPr lang="en-GB"/>
          </a:p>
        </p:txBody>
      </p:sp>
      <p:sp>
        <p:nvSpPr>
          <p:cNvPr id="5" name="Footer Placeholder 4">
            <a:extLst>
              <a:ext uri="{FF2B5EF4-FFF2-40B4-BE49-F238E27FC236}">
                <a16:creationId xmlns:a16="http://schemas.microsoft.com/office/drawing/2014/main" id="{B802307B-8824-46D8-98A1-E3CFA7C1E0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087850-C554-43F3-A396-51A0BA492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83074-E821-4D93-A393-8E5668DA7F3F}" type="slidenum">
              <a:rPr lang="en-GB" smtClean="0"/>
              <a:t>‹#›</a:t>
            </a:fld>
            <a:endParaRPr lang="en-GB"/>
          </a:p>
        </p:txBody>
      </p:sp>
    </p:spTree>
    <p:extLst>
      <p:ext uri="{BB962C8B-B14F-4D97-AF65-F5344CB8AC3E}">
        <p14:creationId xmlns:p14="http://schemas.microsoft.com/office/powerpoint/2010/main" val="121057631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09600" y="6278534"/>
            <a:ext cx="2844800" cy="365125"/>
          </a:xfrm>
          <a:prstGeom prst="rect">
            <a:avLst/>
          </a:prstGeom>
        </p:spPr>
        <p:txBody>
          <a:bodyPr vert="horz" lIns="91440" tIns="45720" rIns="91440" bIns="45720" rtlCol="0" anchor="ctr"/>
          <a:lstStyle>
            <a:lvl1pPr algn="l">
              <a:defRPr sz="1200" b="1">
                <a:solidFill>
                  <a:schemeClr val="tx1">
                    <a:tint val="75000"/>
                  </a:schemeClr>
                </a:solidFill>
              </a:defRPr>
            </a:lvl1pPr>
          </a:lstStyle>
          <a:p>
            <a:fld id="{32A66108-5AEF-D14E-BA70-38762366C1BF}" type="slidenum">
              <a:rPr lang="en-US" smtClean="0"/>
              <a:pPr/>
              <a:t>‹#›</a:t>
            </a:fld>
            <a:endParaRPr lang="en-US" dirty="0"/>
          </a:p>
        </p:txBody>
      </p:sp>
      <p:pic>
        <p:nvPicPr>
          <p:cNvPr id="9" name="Picture 8" descr="RCoA-Initials-RGB.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381129" y="5913768"/>
            <a:ext cx="1558611" cy="720393"/>
          </a:xfrm>
          <a:prstGeom prst="rect">
            <a:avLst/>
          </a:prstGeom>
        </p:spPr>
      </p:pic>
      <p:pic>
        <p:nvPicPr>
          <p:cNvPr id="8" name="Picture 7" descr="RCoA-Initials-RGB.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381129" y="5913768"/>
            <a:ext cx="1558611" cy="720393"/>
          </a:xfrm>
          <a:prstGeom prst="rect">
            <a:avLst/>
          </a:prstGeom>
        </p:spPr>
      </p:pic>
    </p:spTree>
    <p:extLst>
      <p:ext uri="{BB962C8B-B14F-4D97-AF65-F5344CB8AC3E}">
        <p14:creationId xmlns:p14="http://schemas.microsoft.com/office/powerpoint/2010/main" val="405413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585" rtl="0" eaLnBrk="1" latinLnBrk="0" hangingPunct="1">
        <a:spcBef>
          <a:spcPct val="0"/>
        </a:spcBef>
        <a:buNone/>
        <a:defRPr sz="5867" kern="1200">
          <a:solidFill>
            <a:srgbClr val="50ABBF"/>
          </a:solidFill>
          <a:latin typeface="Century Gothic"/>
          <a:ea typeface="+mj-ea"/>
          <a:cs typeface="Century Gothic"/>
        </a:defRPr>
      </a:lvl1pPr>
    </p:titleStyle>
    <p:bodyStyle>
      <a:lvl1pPr marL="457189" indent="-457189" algn="l" defTabSz="609585" rtl="0" eaLnBrk="1" latinLnBrk="0" hangingPunct="1">
        <a:spcBef>
          <a:spcPct val="20000"/>
        </a:spcBef>
        <a:buClr>
          <a:srgbClr val="00A7B5"/>
        </a:buClr>
        <a:buFont typeface="Arial"/>
        <a:buChar char="•"/>
        <a:defRPr sz="4267" kern="1200">
          <a:solidFill>
            <a:srgbClr val="3F2A56"/>
          </a:solidFill>
          <a:latin typeface="Century Gothic"/>
          <a:ea typeface="+mn-ea"/>
          <a:cs typeface="Century Gothic"/>
        </a:defRPr>
      </a:lvl1pPr>
      <a:lvl2pPr marL="990575" indent="-380990" algn="l" defTabSz="609585" rtl="0" eaLnBrk="1" latinLnBrk="0" hangingPunct="1">
        <a:spcBef>
          <a:spcPct val="20000"/>
        </a:spcBef>
        <a:buFont typeface="Arial"/>
        <a:buChar char="–"/>
        <a:defRPr sz="3733" kern="1200">
          <a:solidFill>
            <a:srgbClr val="3F2A56"/>
          </a:solidFill>
          <a:latin typeface="Century Gothic"/>
          <a:ea typeface="+mn-ea"/>
          <a:cs typeface="Century Gothic"/>
        </a:defRPr>
      </a:lvl2pPr>
      <a:lvl3pPr marL="1523962" indent="-304792" algn="l" defTabSz="609585" rtl="0" eaLnBrk="1" latinLnBrk="0" hangingPunct="1">
        <a:spcBef>
          <a:spcPct val="20000"/>
        </a:spcBef>
        <a:buClr>
          <a:srgbClr val="00A7B5"/>
        </a:buClr>
        <a:buFont typeface="Arial"/>
        <a:buChar char="•"/>
        <a:defRPr sz="3200" kern="1200">
          <a:solidFill>
            <a:srgbClr val="3F2A56"/>
          </a:solidFill>
          <a:latin typeface="Century Gothic"/>
          <a:ea typeface="+mn-ea"/>
          <a:cs typeface="Century Gothic"/>
        </a:defRPr>
      </a:lvl3pPr>
      <a:lvl4pPr marL="2133547" indent="-304792" algn="l" defTabSz="609585" rtl="0" eaLnBrk="1" latinLnBrk="0" hangingPunct="1">
        <a:spcBef>
          <a:spcPct val="20000"/>
        </a:spcBef>
        <a:buFont typeface="Arial"/>
        <a:buChar char="–"/>
        <a:defRPr sz="2667" kern="1200">
          <a:solidFill>
            <a:srgbClr val="3F2A56"/>
          </a:solidFill>
          <a:latin typeface="Century Gothic"/>
          <a:ea typeface="+mn-ea"/>
          <a:cs typeface="Century Gothic"/>
        </a:defRPr>
      </a:lvl4pPr>
      <a:lvl5pPr marL="2743131" indent="-304792" algn="l" defTabSz="609585" rtl="0" eaLnBrk="1" latinLnBrk="0" hangingPunct="1">
        <a:spcBef>
          <a:spcPct val="20000"/>
        </a:spcBef>
        <a:buFont typeface="Arial"/>
        <a:buChar char="»"/>
        <a:defRPr sz="2667" kern="1200">
          <a:solidFill>
            <a:srgbClr val="3F2A56"/>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D93B028-3CED-4C05-BCB6-AE534585370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86952777-C2F1-4BE0-8853-E839F7E622BA}"/>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8095008-1223-4F51-9788-F8222FA6CB3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5672752-96D1-4AEE-B6F6-3531B9253572}" type="datetimeFigureOut">
              <a:rPr lang="en-US"/>
              <a:pPr>
                <a:defRPr/>
              </a:pPr>
              <a:t>4/11/2025</a:t>
            </a:fld>
            <a:endParaRPr lang="en-GB"/>
          </a:p>
        </p:txBody>
      </p:sp>
      <p:sp>
        <p:nvSpPr>
          <p:cNvPr id="5" name="Footer Placeholder 4">
            <a:extLst>
              <a:ext uri="{FF2B5EF4-FFF2-40B4-BE49-F238E27FC236}">
                <a16:creationId xmlns:a16="http://schemas.microsoft.com/office/drawing/2014/main" id="{FEED8841-D84E-42D1-A896-2DD8FBC1722E}"/>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44CA07E7-92F5-4E91-9091-36E88E099403}"/>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F1261B7-134B-4255-90CB-2AFA6F02811D}" type="slidenum">
              <a:rPr lang="en-GB" altLang="en-US"/>
              <a:pPr/>
              <a:t>‹#›</a:t>
            </a:fld>
            <a:endParaRPr lang="en-GB" altLang="en-US"/>
          </a:p>
        </p:txBody>
      </p:sp>
    </p:spTree>
    <p:extLst>
      <p:ext uri="{BB962C8B-B14F-4D97-AF65-F5344CB8AC3E}">
        <p14:creationId xmlns:p14="http://schemas.microsoft.com/office/powerpoint/2010/main" val="3417972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A7050C-6F70-3D6F-A371-83208DC1FF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50EB15-5118-8955-3961-3AEAD8015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A41A48-A6FF-13BD-7E0A-8C40BB4E7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367D72-E70B-4342-8CD8-8B120CD0F70C}" type="datetimeFigureOut">
              <a:rPr lang="en-GB" smtClean="0"/>
              <a:t>11/04/2025</a:t>
            </a:fld>
            <a:endParaRPr lang="en-GB"/>
          </a:p>
        </p:txBody>
      </p:sp>
      <p:sp>
        <p:nvSpPr>
          <p:cNvPr id="5" name="Footer Placeholder 4">
            <a:extLst>
              <a:ext uri="{FF2B5EF4-FFF2-40B4-BE49-F238E27FC236}">
                <a16:creationId xmlns:a16="http://schemas.microsoft.com/office/drawing/2014/main" id="{16789853-D51F-2F74-CBC9-85EBB282B7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420BB48-21F1-F393-1767-B814B6617A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138DF2-C260-469E-A219-C2AF26E8AA86}" type="slidenum">
              <a:rPr lang="en-GB" smtClean="0"/>
              <a:t>‹#›</a:t>
            </a:fld>
            <a:endParaRPr lang="en-GB"/>
          </a:p>
        </p:txBody>
      </p:sp>
    </p:spTree>
    <p:extLst>
      <p:ext uri="{BB962C8B-B14F-4D97-AF65-F5344CB8AC3E}">
        <p14:creationId xmlns:p14="http://schemas.microsoft.com/office/powerpoint/2010/main" val="14097131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31B51F-8459-8679-6223-B691D8F8B1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2EA79B-E009-B1EA-3CF2-DB48D7C25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71861B-D215-ED7B-3E02-3390D492F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0AE38-9C7E-429F-916E-17371F3C487E}" type="datetimeFigureOut">
              <a:rPr lang="en-GB" smtClean="0"/>
              <a:t>11/04/2025</a:t>
            </a:fld>
            <a:endParaRPr lang="en-GB"/>
          </a:p>
        </p:txBody>
      </p:sp>
      <p:sp>
        <p:nvSpPr>
          <p:cNvPr id="5" name="Footer Placeholder 4">
            <a:extLst>
              <a:ext uri="{FF2B5EF4-FFF2-40B4-BE49-F238E27FC236}">
                <a16:creationId xmlns:a16="http://schemas.microsoft.com/office/drawing/2014/main" id="{D5BC678A-82BD-A836-17C8-3E16E33F6F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F67930-F33D-1880-6268-77E4DA9E4D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78932-5323-4E1C-B4DF-C82CCC9C7C40}" type="slidenum">
              <a:rPr lang="en-GB" smtClean="0"/>
              <a:t>‹#›</a:t>
            </a:fld>
            <a:endParaRPr lang="en-GB"/>
          </a:p>
        </p:txBody>
      </p:sp>
    </p:spTree>
    <p:extLst>
      <p:ext uri="{BB962C8B-B14F-4D97-AF65-F5344CB8AC3E}">
        <p14:creationId xmlns:p14="http://schemas.microsoft.com/office/powerpoint/2010/main" val="5042952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C13F4-0413-05C9-A201-0B49F0534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FC786D5-2B81-8D7D-CA67-331FD9B53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0CDDDFD-434B-022C-F65A-F51F1585C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A711B-0C99-6B42-B43C-236228BB3683}" type="datetimeFigureOut">
              <a:rPr lang="en-GB" smtClean="0"/>
              <a:t>11/04/2025</a:t>
            </a:fld>
            <a:endParaRPr lang="en-GB"/>
          </a:p>
        </p:txBody>
      </p:sp>
      <p:sp>
        <p:nvSpPr>
          <p:cNvPr id="5" name="Footer Placeholder 4">
            <a:extLst>
              <a:ext uri="{FF2B5EF4-FFF2-40B4-BE49-F238E27FC236}">
                <a16:creationId xmlns:a16="http://schemas.microsoft.com/office/drawing/2014/main" id="{0AC5B973-D63F-903E-BC90-42C000D1E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77973CB-C8E7-A907-0041-49091DAEE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93649-9CAD-1745-A4CE-E67C0DC677F6}" type="slidenum">
              <a:rPr lang="en-GB" smtClean="0"/>
              <a:t>‹#›</a:t>
            </a:fld>
            <a:endParaRPr lang="en-GB"/>
          </a:p>
        </p:txBody>
      </p:sp>
    </p:spTree>
    <p:extLst>
      <p:ext uri="{BB962C8B-B14F-4D97-AF65-F5344CB8AC3E}">
        <p14:creationId xmlns:p14="http://schemas.microsoft.com/office/powerpoint/2010/main" val="20397237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553A0-FEB6-8546-8E43-5191AA73F68B}"/>
              </a:ext>
            </a:extLst>
          </p:cNvPr>
          <p:cNvPicPr>
            <a:picLocks noChangeAspect="1"/>
          </p:cNvPicPr>
          <p:nvPr/>
        </p:nvPicPr>
        <p:blipFill>
          <a:blip r:embed="rId13" cstate="email">
            <a:alphaModFix amt="20000"/>
            <a:extLst>
              <a:ext uri="{28A0092B-C50C-407E-A947-70E740481C1C}">
                <a14:useLocalDpi xmlns:a14="http://schemas.microsoft.com/office/drawing/2010/main" val="0"/>
              </a:ext>
            </a:extLst>
          </a:blip>
          <a:stretch>
            <a:fillRect/>
          </a:stretch>
        </p:blipFill>
        <p:spPr>
          <a:xfrm>
            <a:off x="9372186" y="0"/>
            <a:ext cx="3043925" cy="6858000"/>
          </a:xfrm>
          <a:prstGeom prst="rect">
            <a:avLst/>
          </a:prstGeom>
        </p:spPr>
      </p:pic>
      <p:sp>
        <p:nvSpPr>
          <p:cNvPr id="9" name="Rectangle 8">
            <a:extLst>
              <a:ext uri="{FF2B5EF4-FFF2-40B4-BE49-F238E27FC236}">
                <a16:creationId xmlns:a16="http://schemas.microsoft.com/office/drawing/2014/main" id="{346AB069-A564-0244-B241-C7517A600230}"/>
              </a:ext>
            </a:extLst>
          </p:cNvPr>
          <p:cNvSpPr/>
          <p:nvPr/>
        </p:nvSpPr>
        <p:spPr>
          <a:xfrm>
            <a:off x="10291123" y="5689645"/>
            <a:ext cx="889000" cy="78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a:extLst>
              <a:ext uri="{FF2B5EF4-FFF2-40B4-BE49-F238E27FC236}">
                <a16:creationId xmlns:a16="http://schemas.microsoft.com/office/drawing/2014/main" id="{CFA63009-0CC0-F948-AEA7-663E69919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C2D5D06-A840-824D-9F1E-E95DD565FCA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dirty="0"/>
              <a:t> Click to edit Master text styles</a:t>
            </a:r>
          </a:p>
          <a:p>
            <a:pPr lvl="1"/>
            <a:r>
              <a:rPr lang="en-GB" dirty="0"/>
              <a:t> Second level</a:t>
            </a:r>
          </a:p>
          <a:p>
            <a:pPr lvl="2"/>
            <a:r>
              <a:rPr lang="en-GB" dirty="0"/>
              <a:t> Third level</a:t>
            </a:r>
          </a:p>
          <a:p>
            <a:pPr lvl="3"/>
            <a:r>
              <a:rPr lang="en-GB" dirty="0"/>
              <a:t> Fourth level</a:t>
            </a:r>
          </a:p>
          <a:p>
            <a:pPr lvl="4"/>
            <a:r>
              <a:rPr lang="en-GB" dirty="0"/>
              <a:t> Fifth level</a:t>
            </a:r>
            <a:endParaRPr lang="en-US" dirty="0"/>
          </a:p>
        </p:txBody>
      </p:sp>
      <p:sp>
        <p:nvSpPr>
          <p:cNvPr id="4" name="Date Placeholder 3">
            <a:extLst>
              <a:ext uri="{FF2B5EF4-FFF2-40B4-BE49-F238E27FC236}">
                <a16:creationId xmlns:a16="http://schemas.microsoft.com/office/drawing/2014/main" id="{09C34629-44E0-5249-8227-E54C6DC453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D345B3B9-938E-C445-A630-18A91D0AC85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23C5D0-0143-AB40-B9A1-7CCE8EFBC6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B250B-D289-BF41-BE31-A97B8434C532}" type="slidenum">
              <a:rPr lang="en-US" smtClean="0"/>
              <a:t>‹#›</a:t>
            </a:fld>
            <a:endParaRPr lang="en-US"/>
          </a:p>
        </p:txBody>
      </p:sp>
      <p:sp>
        <p:nvSpPr>
          <p:cNvPr id="8" name="Rectangle 7">
            <a:extLst>
              <a:ext uri="{FF2B5EF4-FFF2-40B4-BE49-F238E27FC236}">
                <a16:creationId xmlns:a16="http://schemas.microsoft.com/office/drawing/2014/main" id="{7D365DB8-3A24-B047-9B0D-881572D09A96}"/>
              </a:ext>
            </a:extLst>
          </p:cNvPr>
          <p:cNvSpPr/>
          <p:nvPr/>
        </p:nvSpPr>
        <p:spPr>
          <a:xfrm rot="2700000">
            <a:off x="10489637" y="5842099"/>
            <a:ext cx="491971" cy="491971"/>
          </a:xfrm>
          <a:prstGeom prst="rect">
            <a:avLst/>
          </a:prstGeom>
          <a:solidFill>
            <a:srgbClr val="E2232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3482091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377" rtl="0" eaLnBrk="1" latinLnBrk="0" hangingPunct="1">
        <a:lnSpc>
          <a:spcPct val="90000"/>
        </a:lnSpc>
        <a:spcBef>
          <a:spcPct val="0"/>
        </a:spcBef>
        <a:buNone/>
        <a:defRPr sz="3600" b="1" i="0" kern="1200">
          <a:solidFill>
            <a:srgbClr val="E22327"/>
          </a:solidFill>
          <a:latin typeface="Source Sans Pro" panose="020B0503030403020204" pitchFamily="34" charset="0"/>
          <a:ea typeface="Source Sans Pro" panose="020B0503030403020204" pitchFamily="34" charset="0"/>
          <a:cs typeface="+mj-cs"/>
        </a:defRPr>
      </a:lvl1pPr>
    </p:titleStyle>
    <p:bodyStyle>
      <a:lvl1pPr marL="228594" indent="-228594" algn="l" defTabSz="914377" rtl="0" eaLnBrk="1" latinLnBrk="0" hangingPunct="1">
        <a:lnSpc>
          <a:spcPct val="90000"/>
        </a:lnSpc>
        <a:spcBef>
          <a:spcPts val="1000"/>
        </a:spcBef>
        <a:buFont typeface="System Font Regular"/>
        <a:buChar char="–"/>
        <a:defRPr sz="2800" kern="1200">
          <a:solidFill>
            <a:srgbClr val="002D63"/>
          </a:solidFill>
          <a:latin typeface="Source Sans Pro" panose="020B0503030403020204" pitchFamily="34" charset="0"/>
          <a:ea typeface="Source Sans Pro" panose="020B0503030403020204" pitchFamily="34" charset="0"/>
          <a:cs typeface="+mn-cs"/>
        </a:defRPr>
      </a:lvl1pPr>
      <a:lvl2pPr marL="685783" indent="-228594" algn="l" defTabSz="914377" rtl="0" eaLnBrk="1" latinLnBrk="0" hangingPunct="1">
        <a:lnSpc>
          <a:spcPct val="90000"/>
        </a:lnSpc>
        <a:spcBef>
          <a:spcPts val="500"/>
        </a:spcBef>
        <a:buFont typeface="System Font Regular"/>
        <a:buChar char="–"/>
        <a:defRPr sz="2400" kern="1200">
          <a:solidFill>
            <a:srgbClr val="002D63"/>
          </a:solidFill>
          <a:latin typeface="Source Sans Pro" panose="020B0503030403020204" pitchFamily="34" charset="0"/>
          <a:ea typeface="Source Sans Pro" panose="020B0503030403020204" pitchFamily="34" charset="0"/>
          <a:cs typeface="+mn-cs"/>
        </a:defRPr>
      </a:lvl2pPr>
      <a:lvl3pPr marL="1142971" indent="-228594" algn="l" defTabSz="914377" rtl="0" eaLnBrk="1" latinLnBrk="0" hangingPunct="1">
        <a:lnSpc>
          <a:spcPct val="90000"/>
        </a:lnSpc>
        <a:spcBef>
          <a:spcPts val="500"/>
        </a:spcBef>
        <a:buFont typeface="System Font Regular"/>
        <a:buChar char="–"/>
        <a:defRPr sz="2000" kern="1200">
          <a:solidFill>
            <a:srgbClr val="002D63"/>
          </a:solidFill>
          <a:latin typeface="Source Sans Pro" panose="020B0503030403020204" pitchFamily="34" charset="0"/>
          <a:ea typeface="Source Sans Pro" panose="020B0503030403020204" pitchFamily="34" charset="0"/>
          <a:cs typeface="+mn-cs"/>
        </a:defRPr>
      </a:lvl3pPr>
      <a:lvl4pPr marL="1600160" indent="-228594" algn="l" defTabSz="914377" rtl="0" eaLnBrk="1" latinLnBrk="0" hangingPunct="1">
        <a:lnSpc>
          <a:spcPct val="90000"/>
        </a:lnSpc>
        <a:spcBef>
          <a:spcPts val="500"/>
        </a:spcBef>
        <a:buFont typeface="System Font Regular"/>
        <a:buChar char="–"/>
        <a:defRPr sz="1800" kern="1200">
          <a:solidFill>
            <a:srgbClr val="002D63"/>
          </a:solidFill>
          <a:latin typeface="Source Sans Pro" panose="020B0503030403020204" pitchFamily="34" charset="0"/>
          <a:ea typeface="Source Sans Pro" panose="020B0503030403020204" pitchFamily="34" charset="0"/>
          <a:cs typeface="+mn-cs"/>
        </a:defRPr>
      </a:lvl4pPr>
      <a:lvl5pPr marL="2057349" indent="-228594" algn="l" defTabSz="914377" rtl="0" eaLnBrk="1" latinLnBrk="0" hangingPunct="1">
        <a:lnSpc>
          <a:spcPct val="90000"/>
        </a:lnSpc>
        <a:spcBef>
          <a:spcPts val="500"/>
        </a:spcBef>
        <a:buFont typeface="System Font Regular"/>
        <a:buChar char="–"/>
        <a:defRPr sz="1800" kern="1200">
          <a:solidFill>
            <a:srgbClr val="002D63"/>
          </a:solidFill>
          <a:latin typeface="Source Sans Pro" panose="020B0503030403020204" pitchFamily="34" charset="0"/>
          <a:ea typeface="Source Sans Pro" panose="020B050303040302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553A0-FEB6-8546-8E43-5191AA73F68B}"/>
              </a:ext>
            </a:extLst>
          </p:cNvPr>
          <p:cNvPicPr>
            <a:picLocks noChangeAspect="1"/>
          </p:cNvPicPr>
          <p:nvPr/>
        </p:nvPicPr>
        <p:blipFill>
          <a:blip r:embed="rId13" cstate="email">
            <a:alphaModFix amt="20000"/>
            <a:extLst>
              <a:ext uri="{28A0092B-C50C-407E-A947-70E740481C1C}">
                <a14:useLocalDpi xmlns:a14="http://schemas.microsoft.com/office/drawing/2010/main" val="0"/>
              </a:ext>
            </a:extLst>
          </a:blip>
          <a:stretch>
            <a:fillRect/>
          </a:stretch>
        </p:blipFill>
        <p:spPr>
          <a:xfrm>
            <a:off x="9372186" y="0"/>
            <a:ext cx="3043925" cy="6858000"/>
          </a:xfrm>
          <a:prstGeom prst="rect">
            <a:avLst/>
          </a:prstGeom>
        </p:spPr>
      </p:pic>
      <p:sp>
        <p:nvSpPr>
          <p:cNvPr id="9" name="Rectangle 8">
            <a:extLst>
              <a:ext uri="{FF2B5EF4-FFF2-40B4-BE49-F238E27FC236}">
                <a16:creationId xmlns:a16="http://schemas.microsoft.com/office/drawing/2014/main" id="{346AB069-A564-0244-B241-C7517A600230}"/>
              </a:ext>
            </a:extLst>
          </p:cNvPr>
          <p:cNvSpPr/>
          <p:nvPr/>
        </p:nvSpPr>
        <p:spPr>
          <a:xfrm>
            <a:off x="10291123" y="5689645"/>
            <a:ext cx="889000" cy="78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a:extLst>
              <a:ext uri="{FF2B5EF4-FFF2-40B4-BE49-F238E27FC236}">
                <a16:creationId xmlns:a16="http://schemas.microsoft.com/office/drawing/2014/main" id="{CFA63009-0CC0-F948-AEA7-663E69919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C2D5D06-A840-824D-9F1E-E95DD565FCA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dirty="0"/>
              <a:t> Click to edit Master text styles</a:t>
            </a:r>
          </a:p>
          <a:p>
            <a:pPr lvl="1"/>
            <a:r>
              <a:rPr lang="en-GB" dirty="0"/>
              <a:t> Second level</a:t>
            </a:r>
          </a:p>
          <a:p>
            <a:pPr lvl="2"/>
            <a:r>
              <a:rPr lang="en-GB" dirty="0"/>
              <a:t> Third level</a:t>
            </a:r>
          </a:p>
          <a:p>
            <a:pPr lvl="3"/>
            <a:r>
              <a:rPr lang="en-GB" dirty="0"/>
              <a:t> Fourth level</a:t>
            </a:r>
          </a:p>
          <a:p>
            <a:pPr lvl="4"/>
            <a:r>
              <a:rPr lang="en-GB" dirty="0"/>
              <a:t> Fifth level</a:t>
            </a:r>
            <a:endParaRPr lang="en-US" dirty="0"/>
          </a:p>
        </p:txBody>
      </p:sp>
      <p:sp>
        <p:nvSpPr>
          <p:cNvPr id="4" name="Date Placeholder 3">
            <a:extLst>
              <a:ext uri="{FF2B5EF4-FFF2-40B4-BE49-F238E27FC236}">
                <a16:creationId xmlns:a16="http://schemas.microsoft.com/office/drawing/2014/main" id="{09C34629-44E0-5249-8227-E54C6DC453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B71EB-AE75-8B4D-B77D-E7B1794CADF3}" type="datetimeFigureOut">
              <a:rPr lang="en-US" smtClean="0"/>
              <a:t>4/11/2025</a:t>
            </a:fld>
            <a:endParaRPr lang="en-US"/>
          </a:p>
        </p:txBody>
      </p:sp>
      <p:sp>
        <p:nvSpPr>
          <p:cNvPr id="5" name="Footer Placeholder 4">
            <a:extLst>
              <a:ext uri="{FF2B5EF4-FFF2-40B4-BE49-F238E27FC236}">
                <a16:creationId xmlns:a16="http://schemas.microsoft.com/office/drawing/2014/main" id="{D345B3B9-938E-C445-A630-18A91D0AC85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23C5D0-0143-AB40-B9A1-7CCE8EFBC6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B250B-D289-BF41-BE31-A97B8434C532}" type="slidenum">
              <a:rPr lang="en-US" smtClean="0"/>
              <a:t>‹#›</a:t>
            </a:fld>
            <a:endParaRPr lang="en-US"/>
          </a:p>
        </p:txBody>
      </p:sp>
      <p:sp>
        <p:nvSpPr>
          <p:cNvPr id="8" name="Rectangle 7">
            <a:extLst>
              <a:ext uri="{FF2B5EF4-FFF2-40B4-BE49-F238E27FC236}">
                <a16:creationId xmlns:a16="http://schemas.microsoft.com/office/drawing/2014/main" id="{7D365DB8-3A24-B047-9B0D-881572D09A96}"/>
              </a:ext>
            </a:extLst>
          </p:cNvPr>
          <p:cNvSpPr/>
          <p:nvPr/>
        </p:nvSpPr>
        <p:spPr>
          <a:xfrm rot="2700000">
            <a:off x="10489637" y="5842099"/>
            <a:ext cx="491971" cy="491971"/>
          </a:xfrm>
          <a:prstGeom prst="rect">
            <a:avLst/>
          </a:prstGeom>
          <a:solidFill>
            <a:srgbClr val="E2232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26960178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377" rtl="0" eaLnBrk="1" latinLnBrk="0" hangingPunct="1">
        <a:lnSpc>
          <a:spcPct val="90000"/>
        </a:lnSpc>
        <a:spcBef>
          <a:spcPct val="0"/>
        </a:spcBef>
        <a:buNone/>
        <a:defRPr sz="3600" b="1" i="0" kern="1200">
          <a:solidFill>
            <a:srgbClr val="E22327"/>
          </a:solidFill>
          <a:latin typeface="Source Sans Pro" panose="020B0503030403020204" pitchFamily="34" charset="0"/>
          <a:ea typeface="Source Sans Pro" panose="020B0503030403020204" pitchFamily="34" charset="0"/>
          <a:cs typeface="+mj-cs"/>
        </a:defRPr>
      </a:lvl1pPr>
    </p:titleStyle>
    <p:bodyStyle>
      <a:lvl1pPr marL="228594" indent="-228594" algn="l" defTabSz="914377" rtl="0" eaLnBrk="1" latinLnBrk="0" hangingPunct="1">
        <a:lnSpc>
          <a:spcPct val="90000"/>
        </a:lnSpc>
        <a:spcBef>
          <a:spcPts val="1000"/>
        </a:spcBef>
        <a:buFont typeface="System Font Regular"/>
        <a:buChar char="–"/>
        <a:defRPr sz="2800" kern="1200">
          <a:solidFill>
            <a:srgbClr val="002D63"/>
          </a:solidFill>
          <a:latin typeface="Source Sans Pro" panose="020B0503030403020204" pitchFamily="34" charset="0"/>
          <a:ea typeface="Source Sans Pro" panose="020B0503030403020204" pitchFamily="34" charset="0"/>
          <a:cs typeface="+mn-cs"/>
        </a:defRPr>
      </a:lvl1pPr>
      <a:lvl2pPr marL="685783" indent="-228594" algn="l" defTabSz="914377" rtl="0" eaLnBrk="1" latinLnBrk="0" hangingPunct="1">
        <a:lnSpc>
          <a:spcPct val="90000"/>
        </a:lnSpc>
        <a:spcBef>
          <a:spcPts val="500"/>
        </a:spcBef>
        <a:buFont typeface="System Font Regular"/>
        <a:buChar char="–"/>
        <a:defRPr sz="2400" kern="1200">
          <a:solidFill>
            <a:srgbClr val="002D63"/>
          </a:solidFill>
          <a:latin typeface="Source Sans Pro" panose="020B0503030403020204" pitchFamily="34" charset="0"/>
          <a:ea typeface="Source Sans Pro" panose="020B0503030403020204" pitchFamily="34" charset="0"/>
          <a:cs typeface="+mn-cs"/>
        </a:defRPr>
      </a:lvl2pPr>
      <a:lvl3pPr marL="1142971" indent="-228594" algn="l" defTabSz="914377" rtl="0" eaLnBrk="1" latinLnBrk="0" hangingPunct="1">
        <a:lnSpc>
          <a:spcPct val="90000"/>
        </a:lnSpc>
        <a:spcBef>
          <a:spcPts val="500"/>
        </a:spcBef>
        <a:buFont typeface="System Font Regular"/>
        <a:buChar char="–"/>
        <a:defRPr sz="2000" kern="1200">
          <a:solidFill>
            <a:srgbClr val="002D63"/>
          </a:solidFill>
          <a:latin typeface="Source Sans Pro" panose="020B0503030403020204" pitchFamily="34" charset="0"/>
          <a:ea typeface="Source Sans Pro" panose="020B0503030403020204" pitchFamily="34" charset="0"/>
          <a:cs typeface="+mn-cs"/>
        </a:defRPr>
      </a:lvl3pPr>
      <a:lvl4pPr marL="1600160" indent="-228594" algn="l" defTabSz="914377" rtl="0" eaLnBrk="1" latinLnBrk="0" hangingPunct="1">
        <a:lnSpc>
          <a:spcPct val="90000"/>
        </a:lnSpc>
        <a:spcBef>
          <a:spcPts val="500"/>
        </a:spcBef>
        <a:buFont typeface="System Font Regular"/>
        <a:buChar char="–"/>
        <a:defRPr sz="1800" kern="1200">
          <a:solidFill>
            <a:srgbClr val="002D63"/>
          </a:solidFill>
          <a:latin typeface="Source Sans Pro" panose="020B0503030403020204" pitchFamily="34" charset="0"/>
          <a:ea typeface="Source Sans Pro" panose="020B0503030403020204" pitchFamily="34" charset="0"/>
          <a:cs typeface="+mn-cs"/>
        </a:defRPr>
      </a:lvl4pPr>
      <a:lvl5pPr marL="2057349" indent="-228594" algn="l" defTabSz="914377" rtl="0" eaLnBrk="1" latinLnBrk="0" hangingPunct="1">
        <a:lnSpc>
          <a:spcPct val="90000"/>
        </a:lnSpc>
        <a:spcBef>
          <a:spcPts val="500"/>
        </a:spcBef>
        <a:buFont typeface="System Font Regular"/>
        <a:buChar char="–"/>
        <a:defRPr sz="1800" kern="1200">
          <a:solidFill>
            <a:srgbClr val="002D63"/>
          </a:solidFill>
          <a:latin typeface="Source Sans Pro" panose="020B0503030403020204" pitchFamily="34" charset="0"/>
          <a:ea typeface="Source Sans Pro" panose="020B050303040302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B55ED4-E108-0746-9FB0-7F58ED549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8090DE2-E41C-1845-94A5-DD1B9CB13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ABC37E-61C6-E54E-BE72-EDC90532CF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63C0E-2852-CB4C-AE1A-F5F35BD69FFC}" type="datetimeFigureOut">
              <a:rPr lang="en-GB" smtClean="0"/>
              <a:t>11/04/2025</a:t>
            </a:fld>
            <a:endParaRPr lang="en-GB"/>
          </a:p>
        </p:txBody>
      </p:sp>
      <p:sp>
        <p:nvSpPr>
          <p:cNvPr id="5" name="Footer Placeholder 4">
            <a:extLst>
              <a:ext uri="{FF2B5EF4-FFF2-40B4-BE49-F238E27FC236}">
                <a16:creationId xmlns:a16="http://schemas.microsoft.com/office/drawing/2014/main" id="{7BCA1185-77F4-D94E-A22E-5D0B438D6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FE9C039-4F09-9E4A-83A9-1316F57E14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1E611-A3F3-184A-9AC6-50AF7D4DCE08}" type="slidenum">
              <a:rPr lang="en-GB" smtClean="0"/>
              <a:t>‹#›</a:t>
            </a:fld>
            <a:endParaRPr lang="en-GB"/>
          </a:p>
        </p:txBody>
      </p:sp>
    </p:spTree>
    <p:extLst>
      <p:ext uri="{BB962C8B-B14F-4D97-AF65-F5344CB8AC3E}">
        <p14:creationId xmlns:p14="http://schemas.microsoft.com/office/powerpoint/2010/main" val="54395794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associationofanaesthetists-publications.onlinelibrary.wiley.com/doi/epdf/10.1111/anae.1581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1.xml"/><Relationship Id="rId5" Type="http://schemas.openxmlformats.org/officeDocument/2006/relationships/image" Target="../media/image32.png"/><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bbc.co.uk/news/uk-england-beds-bucks-herts-64789531"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bbc.co.uk/news/world-europe-isle-of-man-60403776" TargetMode="Externa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hyperlink" Target="https://uk.news.yahoo.com/gifted-student-joseph-parker-died-111646898.html" TargetMode="External"/><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 Id="rId4" Type="http://schemas.openxmlformats.org/officeDocument/2006/relationships/hyperlink" Target="https://uk.news.yahoo.com/gifted-student-joseph-parker-died-111646898.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uk.news.yahoo.com/gifted-student-joseph-parker-died-111646898.html" TargetMode="External"/><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7.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5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9.png"/><Relationship Id="rId7" Type="http://schemas.openxmlformats.org/officeDocument/2006/relationships/hyperlink" Target="https://www.bjanaesthesia.org/article/S0007-0912(24)00782-7/abstract"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hyperlink" Target="https://www.rcoa.ac.uk/safety-standards-quality/patient-safety/prevention-future-deaths" TargetMode="External"/><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hyperlink" Target="https://uk.news.yahoo.com/gifted-student-joseph-parker-died-111646898.html" TargetMode="External"/><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judiciary.uk/wp-content/uploads/2024/07/2024-0389-Response-from-Association-of-Anaesthetists-RCOA-and-Faculty-of-Intensive-Care-Medicine-Joint-Respons.pdf"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hyperlink" Target="https://www.judiciary.uk/wp-content/uploads/2024/07/2024-0389-Response-from-Association-of-Anaesthetists-RCOA-and-Faculty-of-Intensive-Care-Medicine-Joint-Respons.pdf"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judiciary.uk/wp-content/uploads/2024/07/2024-0389-Response-from-Association-of-Anaesthetists-RCOA-and-Faculty-of-Intensive-Care-Medicine-Joint-Respons.pdf"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judiciary.uk/wp-content/uploads/2024/07/2024-0389-Response-from-Association-of-Anaesthetists-RCOA-and-Faculty-of-Intensive-Care-Medicine-Joint-Respons.pdf"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judiciary.uk/wp-content/uploads/2024/07/2024-0389-Response-from-Association-of-Anaesthetists-RCOA-and-Faculty-of-Intensive-Care-Medicine-Joint-Respons.pdf"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2BE1-8321-7770-0FD8-DDC227368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F997F-617C-F4A3-5EC6-2067901FB2BB}"/>
              </a:ext>
            </a:extLst>
          </p:cNvPr>
          <p:cNvSpPr>
            <a:spLocks noGrp="1"/>
          </p:cNvSpPr>
          <p:nvPr>
            <p:ph type="ctrTitle"/>
          </p:nvPr>
        </p:nvSpPr>
        <p:spPr>
          <a:xfrm>
            <a:off x="1524000" y="1190970"/>
            <a:ext cx="9144000" cy="2387600"/>
          </a:xfrm>
        </p:spPr>
        <p:txBody>
          <a:bodyPr/>
          <a:lstStyle/>
          <a:p>
            <a:r>
              <a:rPr lang="en-GB" dirty="0"/>
              <a:t>Time to retire </a:t>
            </a:r>
            <a:br>
              <a:rPr lang="en-GB" dirty="0"/>
            </a:br>
            <a:r>
              <a:rPr lang="en-GB" dirty="0"/>
              <a:t>‘No trace wrong place’</a:t>
            </a:r>
          </a:p>
        </p:txBody>
      </p:sp>
      <p:sp>
        <p:nvSpPr>
          <p:cNvPr id="4" name="Subtitle 2">
            <a:extLst>
              <a:ext uri="{FF2B5EF4-FFF2-40B4-BE49-F238E27FC236}">
                <a16:creationId xmlns:a16="http://schemas.microsoft.com/office/drawing/2014/main" id="{84EC29BF-7AAF-87CB-2A97-942131ADC32F}"/>
              </a:ext>
            </a:extLst>
          </p:cNvPr>
          <p:cNvSpPr txBox="1">
            <a:spLocks/>
          </p:cNvSpPr>
          <p:nvPr/>
        </p:nvSpPr>
        <p:spPr>
          <a:xfrm>
            <a:off x="1696720" y="460787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Tim Cook</a:t>
            </a:r>
          </a:p>
          <a:p>
            <a:r>
              <a:rPr lang="en-GB" dirty="0"/>
              <a:t>Airways Lead meeting </a:t>
            </a:r>
          </a:p>
          <a:p>
            <a:r>
              <a:rPr lang="en-GB" dirty="0"/>
              <a:t>RCoA 28 March 2025</a:t>
            </a:r>
          </a:p>
        </p:txBody>
      </p:sp>
      <p:pic>
        <p:nvPicPr>
          <p:cNvPr id="6" name="Picture 5">
            <a:extLst>
              <a:ext uri="{FF2B5EF4-FFF2-40B4-BE49-F238E27FC236}">
                <a16:creationId xmlns:a16="http://schemas.microsoft.com/office/drawing/2014/main" id="{01005FC8-E48A-13AA-2985-4139CFD16E99}"/>
              </a:ext>
            </a:extLst>
          </p:cNvPr>
          <p:cNvPicPr>
            <a:picLocks noChangeAspect="1"/>
          </p:cNvPicPr>
          <p:nvPr/>
        </p:nvPicPr>
        <p:blipFill>
          <a:blip r:embed="rId2"/>
          <a:stretch>
            <a:fillRect/>
          </a:stretch>
        </p:blipFill>
        <p:spPr>
          <a:xfrm>
            <a:off x="3552470" y="233943"/>
            <a:ext cx="5087060" cy="781159"/>
          </a:xfrm>
          <a:prstGeom prst="rect">
            <a:avLst/>
          </a:prstGeom>
        </p:spPr>
      </p:pic>
    </p:spTree>
    <p:extLst>
      <p:ext uri="{BB962C8B-B14F-4D97-AF65-F5344CB8AC3E}">
        <p14:creationId xmlns:p14="http://schemas.microsoft.com/office/powerpoint/2010/main" val="414943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17E2F-E0AB-0D10-D26F-6BB6889C5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5F5087-008A-0BC0-C468-820617E2452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5C932A3-07C3-2B24-3EA0-6B4297189B3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E9FB6BC-9366-EAD0-CEB3-510E37803469}"/>
              </a:ext>
            </a:extLst>
          </p:cNvPr>
          <p:cNvPicPr>
            <a:picLocks noChangeAspect="1"/>
          </p:cNvPicPr>
          <p:nvPr/>
        </p:nvPicPr>
        <p:blipFill>
          <a:blip r:embed="rId2"/>
          <a:stretch>
            <a:fillRect/>
          </a:stretch>
        </p:blipFill>
        <p:spPr>
          <a:xfrm>
            <a:off x="7104940" y="6076841"/>
            <a:ext cx="5087060" cy="781159"/>
          </a:xfrm>
          <a:prstGeom prst="rect">
            <a:avLst/>
          </a:prstGeom>
        </p:spPr>
      </p:pic>
      <p:pic>
        <p:nvPicPr>
          <p:cNvPr id="6" name="Picture 5">
            <a:extLst>
              <a:ext uri="{FF2B5EF4-FFF2-40B4-BE49-F238E27FC236}">
                <a16:creationId xmlns:a16="http://schemas.microsoft.com/office/drawing/2014/main" id="{F784C555-BE57-934A-2651-DE526AE69D6D}"/>
              </a:ext>
            </a:extLst>
          </p:cNvPr>
          <p:cNvPicPr>
            <a:picLocks noChangeAspect="1"/>
          </p:cNvPicPr>
          <p:nvPr/>
        </p:nvPicPr>
        <p:blipFill>
          <a:blip r:embed="rId3"/>
          <a:stretch>
            <a:fillRect/>
          </a:stretch>
        </p:blipFill>
        <p:spPr>
          <a:xfrm>
            <a:off x="460129" y="1305718"/>
            <a:ext cx="11271742" cy="4246563"/>
          </a:xfrm>
          <a:prstGeom prst="rect">
            <a:avLst/>
          </a:prstGeom>
        </p:spPr>
      </p:pic>
    </p:spTree>
    <p:extLst>
      <p:ext uri="{BB962C8B-B14F-4D97-AF65-F5344CB8AC3E}">
        <p14:creationId xmlns:p14="http://schemas.microsoft.com/office/powerpoint/2010/main" val="1209086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E96B0-C12F-541C-CD8C-33425555C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744BB-B3C8-DD8F-D62A-4F76AD2DBD0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45C3BCC-93DC-B554-9CB0-34DEB4B4839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9E0EB8C-CC67-8477-32E1-D702D668BABF}"/>
              </a:ext>
            </a:extLst>
          </p:cNvPr>
          <p:cNvPicPr>
            <a:picLocks noChangeAspect="1"/>
          </p:cNvPicPr>
          <p:nvPr/>
        </p:nvPicPr>
        <p:blipFill>
          <a:blip r:embed="rId2"/>
          <a:stretch>
            <a:fillRect/>
          </a:stretch>
        </p:blipFill>
        <p:spPr>
          <a:xfrm>
            <a:off x="7104940" y="6076841"/>
            <a:ext cx="5087060" cy="781159"/>
          </a:xfrm>
          <a:prstGeom prst="rect">
            <a:avLst/>
          </a:prstGeom>
        </p:spPr>
      </p:pic>
      <p:pic>
        <p:nvPicPr>
          <p:cNvPr id="7" name="Picture 6">
            <a:extLst>
              <a:ext uri="{FF2B5EF4-FFF2-40B4-BE49-F238E27FC236}">
                <a16:creationId xmlns:a16="http://schemas.microsoft.com/office/drawing/2014/main" id="{7BA5057F-5C83-435E-6386-853E9C0C1F5B}"/>
              </a:ext>
            </a:extLst>
          </p:cNvPr>
          <p:cNvPicPr>
            <a:picLocks noChangeAspect="1"/>
          </p:cNvPicPr>
          <p:nvPr/>
        </p:nvPicPr>
        <p:blipFill>
          <a:blip r:embed="rId3"/>
          <a:stretch>
            <a:fillRect/>
          </a:stretch>
        </p:blipFill>
        <p:spPr>
          <a:xfrm>
            <a:off x="614168" y="430231"/>
            <a:ext cx="10366873" cy="5502481"/>
          </a:xfrm>
          <a:prstGeom prst="rect">
            <a:avLst/>
          </a:prstGeom>
        </p:spPr>
      </p:pic>
    </p:spTree>
    <p:extLst>
      <p:ext uri="{BB962C8B-B14F-4D97-AF65-F5344CB8AC3E}">
        <p14:creationId xmlns:p14="http://schemas.microsoft.com/office/powerpoint/2010/main" val="262275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8D9E89-BA71-42B8-8238-D52912922130}"/>
              </a:ext>
            </a:extLst>
          </p:cNvPr>
          <p:cNvSpPr txBox="1"/>
          <p:nvPr/>
        </p:nvSpPr>
        <p:spPr>
          <a:xfrm>
            <a:off x="229432" y="170231"/>
            <a:ext cx="609442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RCoA survey 2022 455 Social media 455 responses</a:t>
            </a:r>
          </a:p>
        </p:txBody>
      </p:sp>
      <p:pic>
        <p:nvPicPr>
          <p:cNvPr id="5" name="Picture 4" descr="Chart, bar chart&#10;&#10;Description automatically generated">
            <a:extLst>
              <a:ext uri="{FF2B5EF4-FFF2-40B4-BE49-F238E27FC236}">
                <a16:creationId xmlns:a16="http://schemas.microsoft.com/office/drawing/2014/main" id="{705361B2-D4AD-4DFB-B931-A22F62D5B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94" y="872698"/>
            <a:ext cx="10274645" cy="5045056"/>
          </a:xfrm>
          <a:prstGeom prst="rect">
            <a:avLst/>
          </a:prstGeom>
        </p:spPr>
      </p:pic>
      <p:pic>
        <p:nvPicPr>
          <p:cNvPr id="2" name="Picture 1">
            <a:extLst>
              <a:ext uri="{FF2B5EF4-FFF2-40B4-BE49-F238E27FC236}">
                <a16:creationId xmlns:a16="http://schemas.microsoft.com/office/drawing/2014/main" id="{3A4DF82E-A31B-638C-2976-26BDCEEEBE69}"/>
              </a:ext>
            </a:extLst>
          </p:cNvPr>
          <p:cNvPicPr>
            <a:picLocks noChangeAspect="1"/>
          </p:cNvPicPr>
          <p:nvPr/>
        </p:nvPicPr>
        <p:blipFill>
          <a:blip r:embed="rId3"/>
          <a:stretch>
            <a:fillRect/>
          </a:stretch>
        </p:blipFill>
        <p:spPr>
          <a:xfrm>
            <a:off x="7104940" y="6076841"/>
            <a:ext cx="5087060" cy="781159"/>
          </a:xfrm>
          <a:prstGeom prst="rect">
            <a:avLst/>
          </a:prstGeom>
        </p:spPr>
      </p:pic>
      <p:sp>
        <p:nvSpPr>
          <p:cNvPr id="3" name="Rectangle 2">
            <a:extLst>
              <a:ext uri="{FF2B5EF4-FFF2-40B4-BE49-F238E27FC236}">
                <a16:creationId xmlns:a16="http://schemas.microsoft.com/office/drawing/2014/main" id="{5690A7F5-C3CD-7436-E308-A0B98063E275}"/>
              </a:ext>
            </a:extLst>
          </p:cNvPr>
          <p:cNvSpPr/>
          <p:nvPr/>
        </p:nvSpPr>
        <p:spPr>
          <a:xfrm>
            <a:off x="1498294" y="3260993"/>
            <a:ext cx="1861850" cy="451691"/>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956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374E-AE27-CA38-BE44-13905820C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EFA70-B34F-609B-8779-EC648562A9F5}"/>
              </a:ext>
            </a:extLst>
          </p:cNvPr>
          <p:cNvSpPr>
            <a:spLocks noGrp="1"/>
          </p:cNvSpPr>
          <p:nvPr>
            <p:ph type="title"/>
          </p:nvPr>
        </p:nvSpPr>
        <p:spPr/>
        <p:txBody>
          <a:bodyPr/>
          <a:lstStyle/>
          <a:p>
            <a:r>
              <a:rPr lang="en-GB" dirty="0"/>
              <a:t>Since 2018 - updated science</a:t>
            </a:r>
          </a:p>
        </p:txBody>
      </p:sp>
      <p:sp>
        <p:nvSpPr>
          <p:cNvPr id="3" name="Content Placeholder 2">
            <a:extLst>
              <a:ext uri="{FF2B5EF4-FFF2-40B4-BE49-F238E27FC236}">
                <a16:creationId xmlns:a16="http://schemas.microsoft.com/office/drawing/2014/main" id="{BA3AE025-7CD2-AB48-AB46-071127A746A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6F2F013-51E5-292B-BD82-DC5EEB4E946C}"/>
              </a:ext>
            </a:extLst>
          </p:cNvPr>
          <p:cNvPicPr>
            <a:picLocks noChangeAspect="1"/>
          </p:cNvPicPr>
          <p:nvPr/>
        </p:nvPicPr>
        <p:blipFill>
          <a:blip r:embed="rId2"/>
          <a:stretch>
            <a:fillRect/>
          </a:stretch>
        </p:blipFill>
        <p:spPr>
          <a:xfrm>
            <a:off x="7104940" y="6076841"/>
            <a:ext cx="5087060" cy="781159"/>
          </a:xfrm>
          <a:prstGeom prst="rect">
            <a:avLst/>
          </a:prstGeom>
        </p:spPr>
      </p:pic>
    </p:spTree>
    <p:extLst>
      <p:ext uri="{BB962C8B-B14F-4D97-AF65-F5344CB8AC3E}">
        <p14:creationId xmlns:p14="http://schemas.microsoft.com/office/powerpoint/2010/main" val="80291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12CCF8F-88D9-7E25-9A26-59DFF311D30F}"/>
              </a:ext>
            </a:extLst>
          </p:cNvPr>
          <p:cNvSpPr>
            <a:spLocks noGrp="1"/>
          </p:cNvSpPr>
          <p:nvPr>
            <p:ph type="title"/>
          </p:nvPr>
        </p:nvSpPr>
        <p:spPr>
          <a:xfrm>
            <a:off x="932468" y="2882082"/>
            <a:ext cx="10515600" cy="1325563"/>
          </a:xfrm>
        </p:spPr>
        <p:txBody>
          <a:bodyPr/>
          <a:lstStyle/>
          <a:p>
            <a:r>
              <a:rPr lang="en-GB" dirty="0">
                <a:solidFill>
                  <a:srgbClr val="FFFF00"/>
                </a:solidFill>
                <a:latin typeface="Aptos" panose="020B0004020202020204" pitchFamily="34" charset="0"/>
              </a:rPr>
              <a:t>Don’t use clinical signs to exclude oesophageal intubation</a:t>
            </a:r>
          </a:p>
        </p:txBody>
      </p:sp>
    </p:spTree>
    <p:extLst>
      <p:ext uri="{BB962C8B-B14F-4D97-AF65-F5344CB8AC3E}">
        <p14:creationId xmlns:p14="http://schemas.microsoft.com/office/powerpoint/2010/main" val="203016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D9C52-B1E3-62E0-972E-0247047CA3F9}"/>
              </a:ext>
            </a:extLst>
          </p:cNvPr>
          <p:cNvPicPr>
            <a:picLocks noChangeAspect="1"/>
          </p:cNvPicPr>
          <p:nvPr/>
        </p:nvPicPr>
        <p:blipFill>
          <a:blip r:embed="rId2"/>
          <a:srcRect b="16289"/>
          <a:stretch/>
        </p:blipFill>
        <p:spPr>
          <a:xfrm>
            <a:off x="427890" y="0"/>
            <a:ext cx="11192179" cy="4025245"/>
          </a:xfrm>
          <a:prstGeom prst="rect">
            <a:avLst/>
          </a:prstGeom>
        </p:spPr>
      </p:pic>
      <p:pic>
        <p:nvPicPr>
          <p:cNvPr id="5" name="Picture 4">
            <a:extLst>
              <a:ext uri="{FF2B5EF4-FFF2-40B4-BE49-F238E27FC236}">
                <a16:creationId xmlns:a16="http://schemas.microsoft.com/office/drawing/2014/main" id="{9354A278-4417-C7A6-1A7D-4D3ECE42F76B}"/>
              </a:ext>
            </a:extLst>
          </p:cNvPr>
          <p:cNvPicPr>
            <a:picLocks noChangeAspect="1"/>
          </p:cNvPicPr>
          <p:nvPr/>
        </p:nvPicPr>
        <p:blipFill>
          <a:blip r:embed="rId3"/>
          <a:stretch>
            <a:fillRect/>
          </a:stretch>
        </p:blipFill>
        <p:spPr>
          <a:xfrm>
            <a:off x="427890" y="4191183"/>
            <a:ext cx="2428432" cy="2428432"/>
          </a:xfrm>
          <a:prstGeom prst="rect">
            <a:avLst/>
          </a:prstGeom>
        </p:spPr>
      </p:pic>
      <p:pic>
        <p:nvPicPr>
          <p:cNvPr id="6" name="Picture 5">
            <a:extLst>
              <a:ext uri="{FF2B5EF4-FFF2-40B4-BE49-F238E27FC236}">
                <a16:creationId xmlns:a16="http://schemas.microsoft.com/office/drawing/2014/main" id="{AF969530-FD35-6AAD-4D46-AA06BDB0E91C}"/>
              </a:ext>
            </a:extLst>
          </p:cNvPr>
          <p:cNvPicPr>
            <a:picLocks noChangeAspect="1"/>
          </p:cNvPicPr>
          <p:nvPr/>
        </p:nvPicPr>
        <p:blipFill>
          <a:blip r:embed="rId2"/>
          <a:srcRect l="1806" t="84855" r="33847" b="5539"/>
          <a:stretch/>
        </p:blipFill>
        <p:spPr>
          <a:xfrm>
            <a:off x="565904" y="1470582"/>
            <a:ext cx="7201784" cy="461913"/>
          </a:xfrm>
          <a:prstGeom prst="rect">
            <a:avLst/>
          </a:prstGeom>
        </p:spPr>
      </p:pic>
    </p:spTree>
    <p:extLst>
      <p:ext uri="{BB962C8B-B14F-4D97-AF65-F5344CB8AC3E}">
        <p14:creationId xmlns:p14="http://schemas.microsoft.com/office/powerpoint/2010/main" val="3072318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D9C52-B1E3-62E0-972E-0247047CA3F9}"/>
              </a:ext>
            </a:extLst>
          </p:cNvPr>
          <p:cNvPicPr>
            <a:picLocks noChangeAspect="1"/>
          </p:cNvPicPr>
          <p:nvPr/>
        </p:nvPicPr>
        <p:blipFill>
          <a:blip r:embed="rId2"/>
          <a:srcRect t="40386" b="16289"/>
          <a:stretch/>
        </p:blipFill>
        <p:spPr>
          <a:xfrm>
            <a:off x="333622" y="367646"/>
            <a:ext cx="11192179" cy="2083323"/>
          </a:xfrm>
          <a:prstGeom prst="rect">
            <a:avLst/>
          </a:prstGeom>
        </p:spPr>
      </p:pic>
      <p:sp>
        <p:nvSpPr>
          <p:cNvPr id="2" name="TextBox 1">
            <a:extLst>
              <a:ext uri="{FF2B5EF4-FFF2-40B4-BE49-F238E27FC236}">
                <a16:creationId xmlns:a16="http://schemas.microsoft.com/office/drawing/2014/main" id="{A5D117F1-8944-FB2C-274F-F667C6A6DF4F}"/>
              </a:ext>
            </a:extLst>
          </p:cNvPr>
          <p:cNvSpPr txBox="1"/>
          <p:nvPr/>
        </p:nvSpPr>
        <p:spPr>
          <a:xfrm>
            <a:off x="1394394" y="2997724"/>
            <a:ext cx="9927198" cy="28007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B050"/>
                </a:solidFill>
                <a:effectLst/>
                <a:uLnTx/>
                <a:uFillTx/>
                <a:latin typeface="Helvetica Neue Medium"/>
                <a:ea typeface="+mn-ea"/>
                <a:cs typeface="+mn-cs"/>
                <a:sym typeface="Helvetica Neue Medium"/>
              </a:rPr>
              <a:t>Misting: </a:t>
            </a:r>
            <a:r>
              <a:rPr kumimoji="0" lang="en-GB" sz="2800" b="0" i="0" u="none" strike="noStrike" kern="0" cap="none" spc="0" normalizeH="0" baseline="0" noProof="0" dirty="0">
                <a:ln>
                  <a:noFill/>
                </a:ln>
                <a:solidFill>
                  <a:prstClr val="black"/>
                </a:solidFill>
                <a:effectLst/>
                <a:uLnTx/>
                <a:uFillTx/>
                <a:latin typeface="Helvetica Neue Medium"/>
                <a:ea typeface="+mn-ea"/>
                <a:cs typeface="+mn-cs"/>
                <a:sym typeface="Helvetica Neue Medium"/>
              </a:rPr>
              <a:t>occurs with 70% of tubes in oesophagus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Helvetica Neue Medium"/>
              <a:ea typeface="+mn-ea"/>
              <a:cs typeface="+mn-cs"/>
              <a:sym typeface="Helvetica Neue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B050"/>
                </a:solidFill>
                <a:effectLst/>
                <a:uLnTx/>
                <a:uFillTx/>
                <a:latin typeface="Helvetica Neue Medium"/>
                <a:ea typeface="+mn-ea"/>
                <a:cs typeface="+mn-cs"/>
                <a:sym typeface="Helvetica Neue Medium"/>
              </a:rPr>
              <a:t>Auscultation: </a:t>
            </a:r>
            <a:r>
              <a:rPr kumimoji="0" lang="en-GB" sz="2800" b="0" i="0" u="none" strike="noStrike" kern="0" cap="none" spc="0" normalizeH="0" baseline="0" noProof="0" dirty="0">
                <a:ln>
                  <a:noFill/>
                </a:ln>
                <a:solidFill>
                  <a:prstClr val="black"/>
                </a:solidFill>
                <a:effectLst/>
                <a:uLnTx/>
                <a:uFillTx/>
                <a:latin typeface="Helvetica Neue Medium"/>
                <a:ea typeface="+mn-ea"/>
                <a:cs typeface="+mn-cs"/>
                <a:sym typeface="Helvetica Neue Medium"/>
              </a:rPr>
              <a:t> +ve in 14 -18% when tube in oesophagus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(RCT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B050"/>
                </a:solidFill>
                <a:effectLst/>
                <a:uLnTx/>
                <a:uFillTx/>
                <a:latin typeface="Helvetica Neue Medium"/>
                <a:ea typeface="+mn-ea"/>
                <a:cs typeface="+mn-cs"/>
                <a:sym typeface="Helvetica Neue Medium"/>
              </a:rPr>
              <a:t>Chest rise: </a:t>
            </a:r>
            <a:r>
              <a:rPr kumimoji="0" lang="en-GB" sz="2800" b="0" i="0" u="none" strike="noStrike" kern="0" cap="none" spc="0" normalizeH="0" baseline="0" noProof="0" dirty="0">
                <a:ln>
                  <a:noFill/>
                </a:ln>
                <a:solidFill>
                  <a:prstClr val="black"/>
                </a:solidFill>
                <a:effectLst/>
                <a:uLnTx/>
                <a:uFillTx/>
                <a:latin typeface="Helvetica Neue Medium"/>
                <a:ea typeface="+mn-ea"/>
                <a:cs typeface="+mn-cs"/>
                <a:sym typeface="Helvetica Neue Medium"/>
              </a:rPr>
              <a:t>insufficient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black"/>
                </a:solidFill>
                <a:effectLst/>
                <a:uLnTx/>
                <a:uFillTx/>
                <a:latin typeface="Helvetica Neue Medium"/>
                <a:ea typeface="+mn-ea"/>
                <a:cs typeface="+mn-cs"/>
                <a:sym typeface="Helvetica Neue Medium"/>
              </a:rPr>
              <a:t>(but clinically frequently rises with tube in oesophagus)</a:t>
            </a:r>
            <a:endParaRPr kumimoji="0" lang="en-GB" sz="1800" b="0" i="0" u="none" strike="noStrike" kern="0" cap="none" spc="0" normalizeH="0" baseline="0" noProof="0" dirty="0">
              <a:ln>
                <a:noFill/>
              </a:ln>
              <a:solidFill>
                <a:prstClr val="black"/>
              </a:solidFill>
              <a:effectLst/>
              <a:uLnTx/>
              <a:uFillTx/>
              <a:latin typeface="Helvetica Neue Medium"/>
              <a:ea typeface="+mn-ea"/>
              <a:cs typeface="+mn-cs"/>
              <a:sym typeface="Helvetica Neue Medium"/>
            </a:endParaRPr>
          </a:p>
        </p:txBody>
      </p:sp>
    </p:spTree>
    <p:extLst>
      <p:ext uri="{BB962C8B-B14F-4D97-AF65-F5344CB8AC3E}">
        <p14:creationId xmlns:p14="http://schemas.microsoft.com/office/powerpoint/2010/main" val="3511331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084848-A3F0-4014-4574-E31731B9FA8B}"/>
              </a:ext>
            </a:extLst>
          </p:cNvPr>
          <p:cNvSpPr txBox="1"/>
          <p:nvPr/>
        </p:nvSpPr>
        <p:spPr>
          <a:xfrm>
            <a:off x="499909" y="1715678"/>
            <a:ext cx="11192179" cy="4955203"/>
          </a:xfrm>
          <a:prstGeom prst="rect">
            <a:avLst/>
          </a:prstGeom>
          <a:solidFill>
            <a:srgbClr val="FFFF0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Tests to exclude events that invariably lead to severe damage or death must have a negligible false positive rate</a:t>
            </a:r>
            <a:r>
              <a:rPr kumimoji="0" lang="en-GB" sz="2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Misting or auscultation </a:t>
            </a:r>
            <a:r>
              <a:rPr kumimoji="0" lang="en-GB" sz="2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have </a:t>
            </a:r>
            <a:r>
              <a:rPr kumimoji="0" lang="en-GB" sz="280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too high a false positive rate </a:t>
            </a:r>
            <a:r>
              <a:rPr kumimoji="0" lang="en-GB" sz="2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to reliably exclude oesophageal intubation and there is </a:t>
            </a:r>
            <a:r>
              <a:rPr kumimoji="0" lang="en-GB" sz="280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insufficient evidence to support the use of ‘hang-up’ or chest rise.</a:t>
            </a:r>
            <a:r>
              <a:rPr kumimoji="0" lang="en-GB" sz="2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The oesophageal detector device may be considered where other more reliable means are not available.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Waveform capnography </a:t>
            </a:r>
            <a:r>
              <a:rPr kumimoji="0" lang="en-GB" sz="2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remains the reference standard for confirmation of tracheal intubation.</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A2D9C52-B1E3-62E0-972E-0247047CA3F9}"/>
              </a:ext>
            </a:extLst>
          </p:cNvPr>
          <p:cNvPicPr>
            <a:picLocks noChangeAspect="1"/>
          </p:cNvPicPr>
          <p:nvPr/>
        </p:nvPicPr>
        <p:blipFill>
          <a:blip r:embed="rId2"/>
          <a:srcRect t="43343" b="26858"/>
          <a:stretch/>
        </p:blipFill>
        <p:spPr>
          <a:xfrm>
            <a:off x="499910" y="84840"/>
            <a:ext cx="11192179" cy="1432875"/>
          </a:xfrm>
          <a:prstGeom prst="rect">
            <a:avLst/>
          </a:prstGeom>
        </p:spPr>
      </p:pic>
    </p:spTree>
    <p:extLst>
      <p:ext uri="{BB962C8B-B14F-4D97-AF65-F5344CB8AC3E}">
        <p14:creationId xmlns:p14="http://schemas.microsoft.com/office/powerpoint/2010/main" val="1873099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CE8034-27ED-2E09-48D0-A3CCB6500D1C}"/>
              </a:ext>
            </a:extLst>
          </p:cNvPr>
          <p:cNvSpPr/>
          <p:nvPr/>
        </p:nvSpPr>
        <p:spPr>
          <a:xfrm>
            <a:off x="-1" y="-49135"/>
            <a:ext cx="8785782" cy="28300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3936C60-55B9-1C77-FB85-0A841763214C}"/>
              </a:ext>
            </a:extLst>
          </p:cNvPr>
          <p:cNvPicPr>
            <a:picLocks noChangeAspect="1"/>
          </p:cNvPicPr>
          <p:nvPr/>
        </p:nvPicPr>
        <p:blipFill>
          <a:blip r:embed="rId2"/>
          <a:srcRect t="46978" r="2441"/>
          <a:stretch/>
        </p:blipFill>
        <p:spPr>
          <a:xfrm>
            <a:off x="0" y="870995"/>
            <a:ext cx="8682088" cy="1833015"/>
          </a:xfrm>
          <a:prstGeom prst="rect">
            <a:avLst/>
          </a:prstGeom>
        </p:spPr>
      </p:pic>
      <p:sp>
        <p:nvSpPr>
          <p:cNvPr id="7" name="TextBox 6">
            <a:extLst>
              <a:ext uri="{FF2B5EF4-FFF2-40B4-BE49-F238E27FC236}">
                <a16:creationId xmlns:a16="http://schemas.microsoft.com/office/drawing/2014/main" id="{5180F8AB-5056-26B3-C11E-B9AFC3330F1F}"/>
              </a:ext>
            </a:extLst>
          </p:cNvPr>
          <p:cNvSpPr txBox="1"/>
          <p:nvPr/>
        </p:nvSpPr>
        <p:spPr>
          <a:xfrm>
            <a:off x="693333" y="3624140"/>
            <a:ext cx="655587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a:noFill/>
                </a:ln>
                <a:solidFill>
                  <a:srgbClr val="FFFF00"/>
                </a:solidFill>
                <a:effectLst/>
                <a:uLnTx/>
                <a:uFillTx/>
                <a:latin typeface="Calibri" panose="020F0502020204030204"/>
                <a:ea typeface="+mn-ea"/>
                <a:cs typeface="+mn-cs"/>
              </a:rPr>
              <a:t>The dangerous fallacy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00"/>
                </a:solidFill>
                <a:effectLst/>
                <a:uLnTx/>
                <a:uFillTx/>
                <a:latin typeface="Calibri" panose="020F0502020204030204"/>
                <a:ea typeface="+mn-ea"/>
                <a:cs typeface="+mn-cs"/>
              </a:rPr>
              <a:t>“I’ve got chest rise and misting ….. ….now I’ll look at the capnograph”</a:t>
            </a:r>
          </a:p>
        </p:txBody>
      </p:sp>
      <p:pic>
        <p:nvPicPr>
          <p:cNvPr id="9" name="Picture 8">
            <a:extLst>
              <a:ext uri="{FF2B5EF4-FFF2-40B4-BE49-F238E27FC236}">
                <a16:creationId xmlns:a16="http://schemas.microsoft.com/office/drawing/2014/main" id="{3D69097A-08CD-2477-9AAE-8851CF1BE409}"/>
              </a:ext>
            </a:extLst>
          </p:cNvPr>
          <p:cNvPicPr>
            <a:picLocks noChangeAspect="1"/>
          </p:cNvPicPr>
          <p:nvPr/>
        </p:nvPicPr>
        <p:blipFill>
          <a:blip r:embed="rId3"/>
          <a:stretch>
            <a:fillRect/>
          </a:stretch>
        </p:blipFill>
        <p:spPr>
          <a:xfrm>
            <a:off x="9698313" y="60550"/>
            <a:ext cx="2187019" cy="2187019"/>
          </a:xfrm>
          <a:prstGeom prst="rect">
            <a:avLst/>
          </a:prstGeom>
        </p:spPr>
      </p:pic>
      <p:pic>
        <p:nvPicPr>
          <p:cNvPr id="10" name="Picture 9">
            <a:extLst>
              <a:ext uri="{FF2B5EF4-FFF2-40B4-BE49-F238E27FC236}">
                <a16:creationId xmlns:a16="http://schemas.microsoft.com/office/drawing/2014/main" id="{8F1C7349-864C-EB0B-7981-4D66E1CB54FF}"/>
              </a:ext>
            </a:extLst>
          </p:cNvPr>
          <p:cNvPicPr>
            <a:picLocks noChangeAspect="1"/>
          </p:cNvPicPr>
          <p:nvPr/>
        </p:nvPicPr>
        <p:blipFill>
          <a:blip r:embed="rId2"/>
          <a:srcRect b="66958"/>
          <a:stretch/>
        </p:blipFill>
        <p:spPr>
          <a:xfrm>
            <a:off x="-1" y="-49135"/>
            <a:ext cx="7168622" cy="920130"/>
          </a:xfrm>
          <a:prstGeom prst="rect">
            <a:avLst/>
          </a:prstGeom>
        </p:spPr>
      </p:pic>
      <p:pic>
        <p:nvPicPr>
          <p:cNvPr id="5" name="Picture 4">
            <a:extLst>
              <a:ext uri="{FF2B5EF4-FFF2-40B4-BE49-F238E27FC236}">
                <a16:creationId xmlns:a16="http://schemas.microsoft.com/office/drawing/2014/main" id="{0677AC6C-BA0E-668C-9EA5-B5A03A290556}"/>
              </a:ext>
            </a:extLst>
          </p:cNvPr>
          <p:cNvPicPr>
            <a:picLocks noChangeAspect="1"/>
          </p:cNvPicPr>
          <p:nvPr/>
        </p:nvPicPr>
        <p:blipFill>
          <a:blip r:embed="rId4"/>
          <a:stretch>
            <a:fillRect/>
          </a:stretch>
        </p:blipFill>
        <p:spPr>
          <a:xfrm>
            <a:off x="7745024" y="3014714"/>
            <a:ext cx="4140308" cy="3782736"/>
          </a:xfrm>
          <a:prstGeom prst="rect">
            <a:avLst/>
          </a:prstGeom>
        </p:spPr>
      </p:pic>
    </p:spTree>
    <p:extLst>
      <p:ext uri="{BB962C8B-B14F-4D97-AF65-F5344CB8AC3E}">
        <p14:creationId xmlns:p14="http://schemas.microsoft.com/office/powerpoint/2010/main" val="4244350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80F8AB-5056-26B3-C11E-B9AFC3330F1F}"/>
              </a:ext>
            </a:extLst>
          </p:cNvPr>
          <p:cNvSpPr txBox="1"/>
          <p:nvPr/>
        </p:nvSpPr>
        <p:spPr>
          <a:xfrm>
            <a:off x="467090" y="3192393"/>
            <a:ext cx="530871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prstClr val="white"/>
                </a:solidFill>
                <a:effectLst/>
                <a:uLnTx/>
                <a:uFillTx/>
                <a:latin typeface="Calibri" panose="020F0502020204030204"/>
                <a:ea typeface="+mn-ea"/>
                <a:cs typeface="+mn-cs"/>
              </a:rPr>
              <a:t>The dangerous fallacy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“I’ve got misting and chest rise….. ….now I’ll look at the capnograph”</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Main graphic">
            <a:extLst>
              <a:ext uri="{FF2B5EF4-FFF2-40B4-BE49-F238E27FC236}">
                <a16:creationId xmlns:a16="http://schemas.microsoft.com/office/drawing/2014/main" id="{77B5329A-7A88-87B5-E3BA-0D57E1CDF04C}"/>
              </a:ext>
            </a:extLst>
          </p:cNvPr>
          <p:cNvPicPr/>
          <p:nvPr/>
        </p:nvPicPr>
        <p:blipFill>
          <a:blip r:embed="rId2"/>
          <a:srcRect b="48206"/>
          <a:stretch/>
        </p:blipFill>
        <p:spPr>
          <a:xfrm>
            <a:off x="0" y="798195"/>
            <a:ext cx="12192000" cy="5781713"/>
          </a:xfrm>
          <a:prstGeom prst="rect">
            <a:avLst/>
          </a:prstGeom>
          <a:ln>
            <a:noFill/>
          </a:ln>
        </p:spPr>
      </p:pic>
    </p:spTree>
    <p:extLst>
      <p:ext uri="{BB962C8B-B14F-4D97-AF65-F5344CB8AC3E}">
        <p14:creationId xmlns:p14="http://schemas.microsoft.com/office/powerpoint/2010/main" val="331491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A5A9-53B6-7C09-220B-139ED9B767C8}"/>
            </a:ext>
          </a:extLst>
        </p:cNvPr>
        <p:cNvGrpSpPr/>
        <p:nvPr/>
      </p:nvGrpSpPr>
      <p:grpSpPr>
        <a:xfrm>
          <a:off x="0" y="0"/>
          <a:ext cx="0" cy="0"/>
          <a:chOff x="0" y="0"/>
          <a:chExt cx="0" cy="0"/>
        </a:xfrm>
      </p:grpSpPr>
      <p:pic>
        <p:nvPicPr>
          <p:cNvPr id="1026" name="Picture 2" descr="Justice scales hi-res stock photography and images - Alamy">
            <a:extLst>
              <a:ext uri="{FF2B5EF4-FFF2-40B4-BE49-F238E27FC236}">
                <a16:creationId xmlns:a16="http://schemas.microsoft.com/office/drawing/2014/main" id="{C9000C18-E0ED-6FCF-15EF-163AF55DAF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71"/>
          <a:stretch/>
        </p:blipFill>
        <p:spPr bwMode="auto">
          <a:xfrm>
            <a:off x="3436879" y="1061950"/>
            <a:ext cx="4450049" cy="4734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FD117C-4269-B23B-F1BB-013689808EB8}"/>
              </a:ext>
            </a:extLst>
          </p:cNvPr>
          <p:cNvSpPr>
            <a:spLocks noGrp="1"/>
          </p:cNvSpPr>
          <p:nvPr>
            <p:ph type="ctrTitle"/>
          </p:nvPr>
        </p:nvSpPr>
        <p:spPr>
          <a:xfrm>
            <a:off x="110168" y="61285"/>
            <a:ext cx="9144000" cy="1059152"/>
          </a:xfrm>
        </p:spPr>
        <p:txBody>
          <a:bodyPr/>
          <a:lstStyle/>
          <a:p>
            <a:pPr algn="l"/>
            <a:r>
              <a:rPr lang="en-GB" dirty="0"/>
              <a:t>Conflicts</a:t>
            </a:r>
          </a:p>
        </p:txBody>
      </p:sp>
      <p:sp>
        <p:nvSpPr>
          <p:cNvPr id="4" name="Subtitle 2">
            <a:extLst>
              <a:ext uri="{FF2B5EF4-FFF2-40B4-BE49-F238E27FC236}">
                <a16:creationId xmlns:a16="http://schemas.microsoft.com/office/drawing/2014/main" id="{F6DC369F-E529-D8CC-B987-F1A8B62C4DA7}"/>
              </a:ext>
            </a:extLst>
          </p:cNvPr>
          <p:cNvSpPr txBox="1">
            <a:spLocks/>
          </p:cNvSpPr>
          <p:nvPr/>
        </p:nvSpPr>
        <p:spPr>
          <a:xfrm>
            <a:off x="584016" y="2647941"/>
            <a:ext cx="3271887"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Author of the </a:t>
            </a:r>
          </a:p>
          <a:p>
            <a:pPr algn="l"/>
            <a:r>
              <a:rPr lang="en-GB" dirty="0"/>
              <a:t>No trace wrong place </a:t>
            </a:r>
          </a:p>
          <a:p>
            <a:pPr algn="l"/>
            <a:r>
              <a:rPr lang="en-GB" dirty="0"/>
              <a:t>campaign</a:t>
            </a:r>
          </a:p>
        </p:txBody>
      </p:sp>
      <p:pic>
        <p:nvPicPr>
          <p:cNvPr id="6" name="Picture 5">
            <a:extLst>
              <a:ext uri="{FF2B5EF4-FFF2-40B4-BE49-F238E27FC236}">
                <a16:creationId xmlns:a16="http://schemas.microsoft.com/office/drawing/2014/main" id="{FB5150E8-173B-B313-2F28-565AEF9CFE23}"/>
              </a:ext>
            </a:extLst>
          </p:cNvPr>
          <p:cNvPicPr>
            <a:picLocks noChangeAspect="1"/>
          </p:cNvPicPr>
          <p:nvPr/>
        </p:nvPicPr>
        <p:blipFill>
          <a:blip r:embed="rId3"/>
          <a:stretch>
            <a:fillRect/>
          </a:stretch>
        </p:blipFill>
        <p:spPr>
          <a:xfrm>
            <a:off x="7898328" y="6173597"/>
            <a:ext cx="4293671" cy="659328"/>
          </a:xfrm>
          <a:prstGeom prst="rect">
            <a:avLst/>
          </a:prstGeom>
        </p:spPr>
      </p:pic>
      <p:sp>
        <p:nvSpPr>
          <p:cNvPr id="3" name="Subtitle 2">
            <a:extLst>
              <a:ext uri="{FF2B5EF4-FFF2-40B4-BE49-F238E27FC236}">
                <a16:creationId xmlns:a16="http://schemas.microsoft.com/office/drawing/2014/main" id="{1B3071C3-227E-DC8F-565C-E7C8ECBCB5C0}"/>
              </a:ext>
            </a:extLst>
          </p:cNvPr>
          <p:cNvSpPr txBox="1">
            <a:spLocks/>
          </p:cNvSpPr>
          <p:nvPr/>
        </p:nvSpPr>
        <p:spPr>
          <a:xfrm>
            <a:off x="8314063" y="2601118"/>
            <a:ext cx="3271887"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Author of the </a:t>
            </a:r>
          </a:p>
          <a:p>
            <a:pPr algn="l"/>
            <a:r>
              <a:rPr lang="en-GB" dirty="0"/>
              <a:t>PUMA guidelines</a:t>
            </a:r>
          </a:p>
        </p:txBody>
      </p:sp>
    </p:spTree>
    <p:extLst>
      <p:ext uri="{BB962C8B-B14F-4D97-AF65-F5344CB8AC3E}">
        <p14:creationId xmlns:p14="http://schemas.microsoft.com/office/powerpoint/2010/main" val="3798857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80F8AB-5056-26B3-C11E-B9AFC3330F1F}"/>
              </a:ext>
            </a:extLst>
          </p:cNvPr>
          <p:cNvSpPr txBox="1"/>
          <p:nvPr/>
        </p:nvSpPr>
        <p:spPr>
          <a:xfrm>
            <a:off x="467090" y="3192393"/>
            <a:ext cx="530871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prstClr val="white"/>
                </a:solidFill>
                <a:effectLst/>
                <a:uLnTx/>
                <a:uFillTx/>
                <a:latin typeface="Calibri" panose="020F0502020204030204"/>
                <a:ea typeface="+mn-ea"/>
                <a:cs typeface="+mn-cs"/>
              </a:rPr>
              <a:t>The dangerous fallacy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“I’ve got misting and chest rise….. ….now I’ll look at the capnograph”</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F1C7349-864C-EB0B-7981-4D66E1CB54FF}"/>
              </a:ext>
            </a:extLst>
          </p:cNvPr>
          <p:cNvPicPr>
            <a:picLocks noChangeAspect="1"/>
          </p:cNvPicPr>
          <p:nvPr/>
        </p:nvPicPr>
        <p:blipFill>
          <a:blip r:embed="rId2"/>
          <a:srcRect b="66958"/>
          <a:stretch/>
        </p:blipFill>
        <p:spPr>
          <a:xfrm>
            <a:off x="0" y="1391578"/>
            <a:ext cx="7168622" cy="920130"/>
          </a:xfrm>
          <a:prstGeom prst="rect">
            <a:avLst/>
          </a:prstGeom>
        </p:spPr>
      </p:pic>
      <p:pic>
        <p:nvPicPr>
          <p:cNvPr id="6" name="Main graphic">
            <a:extLst>
              <a:ext uri="{FF2B5EF4-FFF2-40B4-BE49-F238E27FC236}">
                <a16:creationId xmlns:a16="http://schemas.microsoft.com/office/drawing/2014/main" id="{7C1CDEF3-A232-6E14-A8C5-81B60A11E558}"/>
              </a:ext>
            </a:extLst>
          </p:cNvPr>
          <p:cNvPicPr/>
          <p:nvPr/>
        </p:nvPicPr>
        <p:blipFill>
          <a:blip r:embed="rId3"/>
          <a:srcRect t="50000"/>
          <a:stretch/>
        </p:blipFill>
        <p:spPr>
          <a:xfrm>
            <a:off x="-132868" y="218633"/>
            <a:ext cx="12324867" cy="6408410"/>
          </a:xfrm>
          <a:prstGeom prst="rect">
            <a:avLst/>
          </a:prstGeom>
          <a:ln>
            <a:noFill/>
          </a:ln>
        </p:spPr>
      </p:pic>
    </p:spTree>
    <p:extLst>
      <p:ext uri="{BB962C8B-B14F-4D97-AF65-F5344CB8AC3E}">
        <p14:creationId xmlns:p14="http://schemas.microsoft.com/office/powerpoint/2010/main" val="2979586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00E4FF-4402-5611-3448-869E414B3EBD}"/>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E9233BFE-AF6C-9AED-CCF5-F1E8E60A4ADD}"/>
              </a:ext>
            </a:extLst>
          </p:cNvPr>
          <p:cNvSpPr>
            <a:spLocks noGrp="1"/>
          </p:cNvSpPr>
          <p:nvPr>
            <p:ph type="title"/>
          </p:nvPr>
        </p:nvSpPr>
        <p:spPr>
          <a:xfrm>
            <a:off x="932468" y="2882082"/>
            <a:ext cx="10515600" cy="1325563"/>
          </a:xfrm>
        </p:spPr>
        <p:txBody>
          <a:bodyPr>
            <a:normAutofit/>
          </a:bodyPr>
          <a:lstStyle/>
          <a:p>
            <a:r>
              <a:rPr lang="en-GB" dirty="0">
                <a:solidFill>
                  <a:srgbClr val="FFFF00"/>
                </a:solidFill>
                <a:latin typeface="Aptos" panose="020B0004020202020204" pitchFamily="34" charset="0"/>
              </a:rPr>
              <a:t>Do use a VL (always)</a:t>
            </a:r>
            <a:br>
              <a:rPr lang="en-GB" dirty="0">
                <a:solidFill>
                  <a:srgbClr val="FFFF00"/>
                </a:solidFill>
                <a:latin typeface="Aptos" panose="020B0004020202020204" pitchFamily="34" charset="0"/>
              </a:rPr>
            </a:br>
            <a:endParaRPr lang="en-GB" dirty="0">
              <a:solidFill>
                <a:srgbClr val="FFFF00"/>
              </a:solidFill>
              <a:latin typeface="Aptos" panose="020B0004020202020204" pitchFamily="34" charset="0"/>
            </a:endParaRPr>
          </a:p>
        </p:txBody>
      </p:sp>
    </p:spTree>
    <p:extLst>
      <p:ext uri="{BB962C8B-B14F-4D97-AF65-F5344CB8AC3E}">
        <p14:creationId xmlns:p14="http://schemas.microsoft.com/office/powerpoint/2010/main" val="1319103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C76C97-8D2E-07A1-4520-18917C57F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2" y="-26657"/>
            <a:ext cx="12467212" cy="4990694"/>
          </a:xfrm>
          <a:prstGeom prst="rect">
            <a:avLst/>
          </a:prstGeom>
        </p:spPr>
      </p:pic>
      <p:sp>
        <p:nvSpPr>
          <p:cNvPr id="25" name="Freeform 24">
            <a:extLst>
              <a:ext uri="{FF2B5EF4-FFF2-40B4-BE49-F238E27FC236}">
                <a16:creationId xmlns:a16="http://schemas.microsoft.com/office/drawing/2014/main" id="{3192DA06-B39B-76EF-D2B0-CC3CD15116F5}"/>
              </a:ext>
            </a:extLst>
          </p:cNvPr>
          <p:cNvSpPr/>
          <p:nvPr/>
        </p:nvSpPr>
        <p:spPr>
          <a:xfrm>
            <a:off x="12638052" y="2650434"/>
            <a:ext cx="1058493" cy="4207567"/>
          </a:xfrm>
          <a:custGeom>
            <a:avLst/>
            <a:gdLst>
              <a:gd name="connsiteX0" fmla="*/ 0 w 793870"/>
              <a:gd name="connsiteY0" fmla="*/ 0 h 3155675"/>
              <a:gd name="connsiteX1" fmla="*/ 793870 w 793870"/>
              <a:gd name="connsiteY1" fmla="*/ 0 h 3155675"/>
              <a:gd name="connsiteX2" fmla="*/ 793870 w 793870"/>
              <a:gd name="connsiteY2" fmla="*/ 3155675 h 3155675"/>
              <a:gd name="connsiteX3" fmla="*/ 31513 w 793870"/>
              <a:gd name="connsiteY3" fmla="*/ 3155675 h 3155675"/>
              <a:gd name="connsiteX4" fmla="*/ 98932 w 793870"/>
              <a:gd name="connsiteY4" fmla="*/ 3081495 h 3155675"/>
              <a:gd name="connsiteX5" fmla="*/ 632507 w 793870"/>
              <a:gd name="connsiteY5" fmla="*/ 1595174 h 3155675"/>
              <a:gd name="connsiteX6" fmla="*/ 98932 w 793870"/>
              <a:gd name="connsiteY6" fmla="*/ 108853 h 3155675"/>
              <a:gd name="connsiteX7" fmla="*/ 0 w 793870"/>
              <a:gd name="connsiteY7" fmla="*/ 0 h 31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70" h="3155675">
                <a:moveTo>
                  <a:pt x="0" y="0"/>
                </a:moveTo>
                <a:lnTo>
                  <a:pt x="793870" y="0"/>
                </a:lnTo>
                <a:lnTo>
                  <a:pt x="793870" y="3155675"/>
                </a:lnTo>
                <a:lnTo>
                  <a:pt x="31513" y="3155675"/>
                </a:lnTo>
                <a:lnTo>
                  <a:pt x="98932" y="3081495"/>
                </a:lnTo>
                <a:cubicBezTo>
                  <a:pt x="432267" y="2677586"/>
                  <a:pt x="632507" y="2159764"/>
                  <a:pt x="632507" y="1595174"/>
                </a:cubicBezTo>
                <a:cubicBezTo>
                  <a:pt x="632507" y="1030584"/>
                  <a:pt x="432267" y="512762"/>
                  <a:pt x="98932" y="108853"/>
                </a:cubicBezTo>
                <a:lnTo>
                  <a:pt x="0" y="0"/>
                </a:lnTo>
                <a:close/>
              </a:path>
            </a:pathLst>
          </a:custGeom>
          <a:solidFill>
            <a:srgbClr val="FFFFFF">
              <a:alpha val="733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184862A3-FA29-1C9E-0659-2DD36FC969B1}"/>
              </a:ext>
            </a:extLst>
          </p:cNvPr>
          <p:cNvSpPr/>
          <p:nvPr/>
        </p:nvSpPr>
        <p:spPr>
          <a:xfrm>
            <a:off x="7883064" y="6858001"/>
            <a:ext cx="4628393" cy="1034855"/>
          </a:xfrm>
          <a:custGeom>
            <a:avLst/>
            <a:gdLst>
              <a:gd name="connsiteX0" fmla="*/ 0 w 3471295"/>
              <a:gd name="connsiteY0" fmla="*/ 0 h 776141"/>
              <a:gd name="connsiteX1" fmla="*/ 3471295 w 3471295"/>
              <a:gd name="connsiteY1" fmla="*/ 0 h 776141"/>
              <a:gd name="connsiteX2" fmla="*/ 3387903 w 3471295"/>
              <a:gd name="connsiteY2" fmla="*/ 91755 h 776141"/>
              <a:gd name="connsiteX3" fmla="*/ 1735647 w 3471295"/>
              <a:gd name="connsiteY3" fmla="*/ 776141 h 776141"/>
              <a:gd name="connsiteX4" fmla="*/ 83392 w 3471295"/>
              <a:gd name="connsiteY4" fmla="*/ 91755 h 776141"/>
              <a:gd name="connsiteX5" fmla="*/ 0 w 3471295"/>
              <a:gd name="connsiteY5" fmla="*/ 0 h 77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295" h="776141">
                <a:moveTo>
                  <a:pt x="0" y="0"/>
                </a:moveTo>
                <a:lnTo>
                  <a:pt x="3471295" y="0"/>
                </a:lnTo>
                <a:lnTo>
                  <a:pt x="3387903" y="91755"/>
                </a:lnTo>
                <a:cubicBezTo>
                  <a:pt x="2965053" y="514604"/>
                  <a:pt x="2380893" y="776141"/>
                  <a:pt x="1735647" y="776141"/>
                </a:cubicBezTo>
                <a:cubicBezTo>
                  <a:pt x="1090401" y="776141"/>
                  <a:pt x="506241" y="514604"/>
                  <a:pt x="83392" y="91755"/>
                </a:cubicBezTo>
                <a:lnTo>
                  <a:pt x="0" y="0"/>
                </a:lnTo>
                <a:close/>
              </a:path>
            </a:pathLst>
          </a:custGeom>
          <a:solidFill>
            <a:srgbClr val="FFFFFF">
              <a:alpha val="733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A310512-73E7-9DD1-1405-C1CA4D3EC874}"/>
              </a:ext>
            </a:extLst>
          </p:cNvPr>
          <p:cNvPicPr>
            <a:picLocks noChangeAspect="1"/>
          </p:cNvPicPr>
          <p:nvPr/>
        </p:nvPicPr>
        <p:blipFill>
          <a:blip r:embed="rId4"/>
          <a:stretch>
            <a:fillRect/>
          </a:stretch>
        </p:blipFill>
        <p:spPr>
          <a:xfrm>
            <a:off x="632639" y="4713160"/>
            <a:ext cx="2144840" cy="2144840"/>
          </a:xfrm>
          <a:prstGeom prst="rect">
            <a:avLst/>
          </a:prstGeom>
        </p:spPr>
      </p:pic>
      <p:sp>
        <p:nvSpPr>
          <p:cNvPr id="5" name="Rectangle 4">
            <a:extLst>
              <a:ext uri="{FF2B5EF4-FFF2-40B4-BE49-F238E27FC236}">
                <a16:creationId xmlns:a16="http://schemas.microsoft.com/office/drawing/2014/main" id="{8C264D62-F64E-4FE5-49E4-1D610EC370A7}"/>
              </a:ext>
            </a:extLst>
          </p:cNvPr>
          <p:cNvSpPr/>
          <p:nvPr/>
        </p:nvSpPr>
        <p:spPr>
          <a:xfrm>
            <a:off x="9220200" y="5534025"/>
            <a:ext cx="2562225" cy="103485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71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7138AF-105D-A444-9077-44E144EB11BC}"/>
              </a:ext>
            </a:extLst>
          </p:cNvPr>
          <p:cNvSpPr/>
          <p:nvPr/>
        </p:nvSpPr>
        <p:spPr>
          <a:xfrm>
            <a:off x="9173691" y="0"/>
            <a:ext cx="301830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5C7C8672-3061-8147-9707-EF873D92069D}"/>
              </a:ext>
            </a:extLst>
          </p:cNvPr>
          <p:cNvSpPr/>
          <p:nvPr/>
        </p:nvSpPr>
        <p:spPr>
          <a:xfrm>
            <a:off x="592988" y="284560"/>
            <a:ext cx="1450993" cy="1248851"/>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3605 records from database searching</a:t>
            </a:r>
          </a:p>
        </p:txBody>
      </p:sp>
      <p:sp>
        <p:nvSpPr>
          <p:cNvPr id="34" name="Rounded Rectangle 33">
            <a:extLst>
              <a:ext uri="{FF2B5EF4-FFF2-40B4-BE49-F238E27FC236}">
                <a16:creationId xmlns:a16="http://schemas.microsoft.com/office/drawing/2014/main" id="{E3312BB9-4B1D-974F-A831-2F326D1FBB90}"/>
              </a:ext>
            </a:extLst>
          </p:cNvPr>
          <p:cNvSpPr/>
          <p:nvPr/>
        </p:nvSpPr>
        <p:spPr>
          <a:xfrm>
            <a:off x="4695831" y="284560"/>
            <a:ext cx="1640151" cy="1248851"/>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33 records excluded from 2016 review</a:t>
            </a:r>
            <a:endParaRPr kumimoji="0" lang="en-GB" sz="1351"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2" name="Rounded Rectangle 61">
            <a:extLst>
              <a:ext uri="{FF2B5EF4-FFF2-40B4-BE49-F238E27FC236}">
                <a16:creationId xmlns:a16="http://schemas.microsoft.com/office/drawing/2014/main" id="{EA13B901-F27D-5945-93B3-2A74ABA8E9B3}"/>
              </a:ext>
            </a:extLst>
          </p:cNvPr>
          <p:cNvSpPr/>
          <p:nvPr/>
        </p:nvSpPr>
        <p:spPr>
          <a:xfrm>
            <a:off x="6860668" y="284559"/>
            <a:ext cx="1882801" cy="1248851"/>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12 records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from forward &amp; backward citation searching</a:t>
            </a:r>
          </a:p>
        </p:txBody>
      </p:sp>
      <p:sp>
        <p:nvSpPr>
          <p:cNvPr id="24" name="Rounded Rectangle 23">
            <a:extLst>
              <a:ext uri="{FF2B5EF4-FFF2-40B4-BE49-F238E27FC236}">
                <a16:creationId xmlns:a16="http://schemas.microsoft.com/office/drawing/2014/main" id="{FDE533EA-ABD8-5948-B824-E667BF5F014A}"/>
              </a:ext>
            </a:extLst>
          </p:cNvPr>
          <p:cNvSpPr/>
          <p:nvPr/>
        </p:nvSpPr>
        <p:spPr>
          <a:xfrm>
            <a:off x="3751524" y="3709450"/>
            <a:ext cx="2729421" cy="1025461"/>
          </a:xfrm>
          <a:prstGeom prst="roundRect">
            <a:avLst/>
          </a:prstGeom>
          <a:ln w="28575">
            <a:solidFill>
              <a:srgbClr val="00206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C00000"/>
                </a:solidFill>
                <a:effectLst/>
                <a:uLnTx/>
                <a:uFillTx/>
                <a:latin typeface="Calibri" panose="020F0502020204030204"/>
                <a:ea typeface="+mn-ea"/>
                <a:cs typeface="+mn-cs"/>
              </a:rPr>
              <a:t>158</a:t>
            </a:r>
            <a:r>
              <a:rPr kumimoji="0" lang="en-GB" sz="2667" b="1" i="0" u="none" strike="noStrike" kern="1200" cap="none" spc="0" normalizeH="0" baseline="0" noProof="0">
                <a:ln>
                  <a:noFill/>
                </a:ln>
                <a:solidFill>
                  <a:srgbClr val="002060"/>
                </a:solidFill>
                <a:effectLst/>
                <a:uLnTx/>
                <a:uFillTx/>
                <a:latin typeface="Calibri" panose="020F0502020204030204"/>
                <a:ea typeface="+mn-ea"/>
                <a:cs typeface="+mn-cs"/>
              </a:rPr>
              <a:t> new studies included</a:t>
            </a:r>
          </a:p>
        </p:txBody>
      </p:sp>
      <p:cxnSp>
        <p:nvCxnSpPr>
          <p:cNvPr id="25" name="Straight Arrow Connector 24">
            <a:extLst>
              <a:ext uri="{FF2B5EF4-FFF2-40B4-BE49-F238E27FC236}">
                <a16:creationId xmlns:a16="http://schemas.microsoft.com/office/drawing/2014/main" id="{4ABEBF04-BE4B-4F49-997C-5AB7ECCEF64D}"/>
              </a:ext>
            </a:extLst>
          </p:cNvPr>
          <p:cNvCxnSpPr>
            <a:cxnSpLocks/>
            <a:stCxn id="56" idx="2"/>
          </p:cNvCxnSpPr>
          <p:nvPr/>
        </p:nvCxnSpPr>
        <p:spPr>
          <a:xfrm>
            <a:off x="5118024" y="3417809"/>
            <a:ext cx="0" cy="276383"/>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28" name="Rounded Rectangle 27">
            <a:extLst>
              <a:ext uri="{FF2B5EF4-FFF2-40B4-BE49-F238E27FC236}">
                <a16:creationId xmlns:a16="http://schemas.microsoft.com/office/drawing/2014/main" id="{9CF4A0E6-D4C5-B647-A18F-51A7E3E10522}"/>
              </a:ext>
            </a:extLst>
          </p:cNvPr>
          <p:cNvSpPr/>
          <p:nvPr/>
        </p:nvSpPr>
        <p:spPr>
          <a:xfrm>
            <a:off x="240176" y="3712623"/>
            <a:ext cx="2748123" cy="1022285"/>
          </a:xfrm>
          <a:prstGeom prst="roundRect">
            <a:avLst/>
          </a:prstGeom>
          <a:ln w="28575">
            <a:solidFill>
              <a:srgbClr val="00206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C00000"/>
                </a:solidFill>
                <a:effectLst/>
                <a:uLnTx/>
                <a:uFillTx/>
                <a:latin typeface="Calibri" panose="020F0502020204030204"/>
                <a:ea typeface="+mn-ea"/>
                <a:cs typeface="+mn-cs"/>
              </a:rPr>
              <a:t>64</a:t>
            </a:r>
            <a:r>
              <a:rPr kumimoji="0" lang="en-GB" sz="2667" b="1" i="0" u="none" strike="noStrike" kern="1200" cap="none" spc="0" normalizeH="0" baseline="0" noProof="0">
                <a:ln>
                  <a:noFill/>
                </a:ln>
                <a:solidFill>
                  <a:srgbClr val="002060"/>
                </a:solidFill>
                <a:effectLst/>
                <a:uLnTx/>
                <a:uFillTx/>
                <a:latin typeface="Calibri" panose="020F0502020204030204"/>
                <a:ea typeface="+mn-ea"/>
                <a:cs typeface="+mn-cs"/>
              </a:rPr>
              <a:t> studies from previous review</a:t>
            </a:r>
            <a:endParaRPr kumimoji="0" lang="en-GB" sz="2667" b="0" i="0" u="none" strike="noStrike" kern="1200" cap="none" spc="0" normalizeH="0" baseline="0" noProof="0">
              <a:ln>
                <a:noFill/>
              </a:ln>
              <a:solidFill>
                <a:srgbClr val="002060"/>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66210011-886C-A747-9614-B3E9243C0660}"/>
              </a:ext>
            </a:extLst>
          </p:cNvPr>
          <p:cNvCxnSpPr>
            <a:cxnSpLocks/>
          </p:cNvCxnSpPr>
          <p:nvPr/>
        </p:nvCxnSpPr>
        <p:spPr>
          <a:xfrm>
            <a:off x="1614237" y="4732921"/>
            <a:ext cx="0" cy="230916"/>
          </a:xfrm>
          <a:prstGeom prst="line">
            <a:avLst/>
          </a:prstGeom>
          <a:ln w="28575">
            <a:solidFill>
              <a:srgbClr val="002060"/>
            </a:solidFill>
          </a:ln>
        </p:spPr>
        <p:style>
          <a:lnRef idx="1">
            <a:schemeClr val="dk1"/>
          </a:lnRef>
          <a:fillRef idx="0">
            <a:schemeClr val="dk1"/>
          </a:fillRef>
          <a:effectRef idx="0">
            <a:schemeClr val="dk1"/>
          </a:effectRef>
          <a:fontRef idx="minor">
            <a:schemeClr val="tx1"/>
          </a:fontRef>
        </p:style>
      </p:cxnSp>
      <p:sp>
        <p:nvSpPr>
          <p:cNvPr id="43" name="Rounded Rectangle 42">
            <a:extLst>
              <a:ext uri="{FF2B5EF4-FFF2-40B4-BE49-F238E27FC236}">
                <a16:creationId xmlns:a16="http://schemas.microsoft.com/office/drawing/2014/main" id="{98BF9BE4-933C-A948-8BE0-E4884E80A4FB}"/>
              </a:ext>
            </a:extLst>
          </p:cNvPr>
          <p:cNvSpPr/>
          <p:nvPr/>
        </p:nvSpPr>
        <p:spPr>
          <a:xfrm>
            <a:off x="3389086" y="5192763"/>
            <a:ext cx="3534807" cy="1293085"/>
          </a:xfrm>
          <a:prstGeom prst="roundRect">
            <a:avLst/>
          </a:prstGeom>
          <a:ln w="28575">
            <a:solidFill>
              <a:srgbClr val="002060"/>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uLnTx/>
                <a:uFillTx/>
                <a:latin typeface="Calibri" panose="020F0502020204030204"/>
                <a:ea typeface="+mn-ea"/>
                <a:cs typeface="+mn-cs"/>
              </a:rPr>
              <a:t>222</a:t>
            </a:r>
            <a:r>
              <a:rPr kumimoji="0" lang="en-GB" sz="3200" b="1" i="0" u="none" strike="noStrike" kern="1200" cap="none" spc="0" normalizeH="0" baseline="0" noProof="0">
                <a:ln>
                  <a:noFill/>
                </a:ln>
                <a:solidFill>
                  <a:srgbClr val="002060"/>
                </a:solidFill>
                <a:effectLst/>
                <a:uLnTx/>
                <a:uFillTx/>
                <a:latin typeface="Calibri" panose="020F0502020204030204"/>
                <a:ea typeface="+mn-ea"/>
                <a:cs typeface="+mn-cs"/>
              </a:rPr>
              <a:t> studies included</a:t>
            </a:r>
          </a:p>
        </p:txBody>
      </p:sp>
      <p:cxnSp>
        <p:nvCxnSpPr>
          <p:cNvPr id="44" name="Straight Arrow Connector 43">
            <a:extLst>
              <a:ext uri="{FF2B5EF4-FFF2-40B4-BE49-F238E27FC236}">
                <a16:creationId xmlns:a16="http://schemas.microsoft.com/office/drawing/2014/main" id="{3DBE4349-BC4A-284F-BE33-C6094AA8FE72}"/>
              </a:ext>
            </a:extLst>
          </p:cNvPr>
          <p:cNvCxnSpPr>
            <a:cxnSpLocks/>
          </p:cNvCxnSpPr>
          <p:nvPr/>
        </p:nvCxnSpPr>
        <p:spPr>
          <a:xfrm>
            <a:off x="5137477" y="4732921"/>
            <a:ext cx="895" cy="461833"/>
          </a:xfrm>
          <a:prstGeom prst="straightConnector1">
            <a:avLst/>
          </a:prstGeom>
          <a:ln w="28575">
            <a:solidFill>
              <a:srgbClr val="002060"/>
            </a:solidFill>
            <a:tailEnd type="arrow"/>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9A5F3DD-5218-4B4F-AFF1-7A4F77117C8D}"/>
              </a:ext>
            </a:extLst>
          </p:cNvPr>
          <p:cNvCxnSpPr>
            <a:cxnSpLocks/>
          </p:cNvCxnSpPr>
          <p:nvPr/>
        </p:nvCxnSpPr>
        <p:spPr>
          <a:xfrm>
            <a:off x="1614237" y="4965827"/>
            <a:ext cx="3519723" cy="0"/>
          </a:xfrm>
          <a:prstGeom prst="line">
            <a:avLst/>
          </a:prstGeom>
          <a:ln w="28575">
            <a:solidFill>
              <a:srgbClr val="002060"/>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94EFCA2D-48F0-6F48-A2F5-F21059FAAD3F}"/>
              </a:ext>
            </a:extLst>
          </p:cNvPr>
          <p:cNvCxnSpPr>
            <a:cxnSpLocks/>
          </p:cNvCxnSpPr>
          <p:nvPr/>
        </p:nvCxnSpPr>
        <p:spPr>
          <a:xfrm>
            <a:off x="1315864" y="1638307"/>
            <a:ext cx="6486203"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EB336BB-B550-0146-ACEF-A063307F417B}"/>
              </a:ext>
            </a:extLst>
          </p:cNvPr>
          <p:cNvCxnSpPr>
            <a:cxnSpLocks/>
          </p:cNvCxnSpPr>
          <p:nvPr/>
        </p:nvCxnSpPr>
        <p:spPr>
          <a:xfrm>
            <a:off x="3341945" y="1526778"/>
            <a:ext cx="0" cy="11152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FD20764-D626-554C-9197-C22C352509D5}"/>
              </a:ext>
            </a:extLst>
          </p:cNvPr>
          <p:cNvCxnSpPr>
            <a:cxnSpLocks/>
          </p:cNvCxnSpPr>
          <p:nvPr/>
        </p:nvCxnSpPr>
        <p:spPr>
          <a:xfrm>
            <a:off x="1315864" y="1526778"/>
            <a:ext cx="0" cy="11152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6552D7B-A089-2A4A-BBC2-9B29D3047F88}"/>
              </a:ext>
            </a:extLst>
          </p:cNvPr>
          <p:cNvCxnSpPr>
            <a:cxnSpLocks/>
          </p:cNvCxnSpPr>
          <p:nvPr/>
        </p:nvCxnSpPr>
        <p:spPr>
          <a:xfrm>
            <a:off x="7802067" y="1526778"/>
            <a:ext cx="0" cy="11152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9EA89FB-6FE1-9441-9050-D7543C5C3CBF}"/>
              </a:ext>
            </a:extLst>
          </p:cNvPr>
          <p:cNvCxnSpPr>
            <a:cxnSpLocks/>
          </p:cNvCxnSpPr>
          <p:nvPr/>
        </p:nvCxnSpPr>
        <p:spPr>
          <a:xfrm>
            <a:off x="5533963" y="1521817"/>
            <a:ext cx="0" cy="11152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5C2FAE84-C615-F048-AD63-E771E16683A2}"/>
              </a:ext>
            </a:extLst>
          </p:cNvPr>
          <p:cNvCxnSpPr>
            <a:cxnSpLocks/>
          </p:cNvCxnSpPr>
          <p:nvPr/>
        </p:nvCxnSpPr>
        <p:spPr>
          <a:xfrm>
            <a:off x="5103747" y="1638505"/>
            <a:ext cx="0" cy="230004"/>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56" name="Rounded Rectangle 55">
            <a:extLst>
              <a:ext uri="{FF2B5EF4-FFF2-40B4-BE49-F238E27FC236}">
                <a16:creationId xmlns:a16="http://schemas.microsoft.com/office/drawing/2014/main" id="{067C1B36-8723-0C45-A58A-6DAC69F4197D}"/>
              </a:ext>
            </a:extLst>
          </p:cNvPr>
          <p:cNvSpPr/>
          <p:nvPr/>
        </p:nvSpPr>
        <p:spPr>
          <a:xfrm>
            <a:off x="3980104" y="2963288"/>
            <a:ext cx="2275840" cy="454520"/>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47"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300 full-text articles assessed for eligibility</a:t>
            </a:r>
          </a:p>
        </p:txBody>
      </p:sp>
      <p:sp>
        <p:nvSpPr>
          <p:cNvPr id="57" name="Rounded Rectangle 56">
            <a:extLst>
              <a:ext uri="{FF2B5EF4-FFF2-40B4-BE49-F238E27FC236}">
                <a16:creationId xmlns:a16="http://schemas.microsoft.com/office/drawing/2014/main" id="{27DBF139-756D-E547-A62E-8897128396BB}"/>
              </a:ext>
            </a:extLst>
          </p:cNvPr>
          <p:cNvSpPr/>
          <p:nvPr/>
        </p:nvSpPr>
        <p:spPr>
          <a:xfrm>
            <a:off x="6907956" y="2963287"/>
            <a:ext cx="1835512" cy="1293076"/>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47"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69 full-text articles excluded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47"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46 ongoing studies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47"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27 studies awaiting classification</a:t>
            </a:r>
          </a:p>
        </p:txBody>
      </p:sp>
      <p:cxnSp>
        <p:nvCxnSpPr>
          <p:cNvPr id="59" name="Straight Arrow Connector 58">
            <a:extLst>
              <a:ext uri="{FF2B5EF4-FFF2-40B4-BE49-F238E27FC236}">
                <a16:creationId xmlns:a16="http://schemas.microsoft.com/office/drawing/2014/main" id="{BCA98BD0-034A-C24C-B2EA-2C545FB9C8D2}"/>
              </a:ext>
            </a:extLst>
          </p:cNvPr>
          <p:cNvCxnSpPr>
            <a:cxnSpLocks/>
            <a:stCxn id="56" idx="3"/>
          </p:cNvCxnSpPr>
          <p:nvPr/>
        </p:nvCxnSpPr>
        <p:spPr>
          <a:xfrm>
            <a:off x="6255945" y="3190548"/>
            <a:ext cx="652012" cy="0"/>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66" name="Rounded Rectangle 65">
            <a:extLst>
              <a:ext uri="{FF2B5EF4-FFF2-40B4-BE49-F238E27FC236}">
                <a16:creationId xmlns:a16="http://schemas.microsoft.com/office/drawing/2014/main" id="{487BEBF9-339B-B245-8CDA-9373C22113AA}"/>
              </a:ext>
            </a:extLst>
          </p:cNvPr>
          <p:cNvSpPr/>
          <p:nvPr/>
        </p:nvSpPr>
        <p:spPr>
          <a:xfrm>
            <a:off x="4367628" y="1883560"/>
            <a:ext cx="1519099" cy="782761"/>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47"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2344 records screened</a:t>
            </a:r>
            <a:endParaRPr kumimoji="0" lang="en-GB" sz="1347"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cxnSp>
        <p:nvCxnSpPr>
          <p:cNvPr id="67" name="Straight Arrow Connector 66">
            <a:extLst>
              <a:ext uri="{FF2B5EF4-FFF2-40B4-BE49-F238E27FC236}">
                <a16:creationId xmlns:a16="http://schemas.microsoft.com/office/drawing/2014/main" id="{21AB585E-979B-E148-9A2C-E6AADB58D3AF}"/>
              </a:ext>
            </a:extLst>
          </p:cNvPr>
          <p:cNvCxnSpPr>
            <a:cxnSpLocks/>
          </p:cNvCxnSpPr>
          <p:nvPr/>
        </p:nvCxnSpPr>
        <p:spPr>
          <a:xfrm>
            <a:off x="5112108" y="2666321"/>
            <a:ext cx="1880" cy="279444"/>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68" name="Rounded Rectangle 67">
            <a:extLst>
              <a:ext uri="{FF2B5EF4-FFF2-40B4-BE49-F238E27FC236}">
                <a16:creationId xmlns:a16="http://schemas.microsoft.com/office/drawing/2014/main" id="{49305F85-D0AD-4743-8306-4C0CF22FCC2B}"/>
              </a:ext>
            </a:extLst>
          </p:cNvPr>
          <p:cNvSpPr/>
          <p:nvPr/>
        </p:nvSpPr>
        <p:spPr>
          <a:xfrm>
            <a:off x="6561328" y="1883558"/>
            <a:ext cx="1519099" cy="782759"/>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47"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2044 records excluded</a:t>
            </a:r>
          </a:p>
        </p:txBody>
      </p:sp>
      <p:cxnSp>
        <p:nvCxnSpPr>
          <p:cNvPr id="69" name="Straight Arrow Connector 68">
            <a:extLst>
              <a:ext uri="{FF2B5EF4-FFF2-40B4-BE49-F238E27FC236}">
                <a16:creationId xmlns:a16="http://schemas.microsoft.com/office/drawing/2014/main" id="{8D8094FF-2961-AA46-89B1-154FC3EE207D}"/>
              </a:ext>
            </a:extLst>
          </p:cNvPr>
          <p:cNvCxnSpPr/>
          <p:nvPr/>
        </p:nvCxnSpPr>
        <p:spPr>
          <a:xfrm>
            <a:off x="5903378" y="2277620"/>
            <a:ext cx="657951" cy="0"/>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grpSp>
        <p:nvGrpSpPr>
          <p:cNvPr id="26" name="Group 25">
            <a:extLst>
              <a:ext uri="{FF2B5EF4-FFF2-40B4-BE49-F238E27FC236}">
                <a16:creationId xmlns:a16="http://schemas.microsoft.com/office/drawing/2014/main" id="{BC3E6946-E79C-5C40-8B0E-26D2E8232C3C}"/>
              </a:ext>
            </a:extLst>
          </p:cNvPr>
          <p:cNvGrpSpPr>
            <a:grpSpLocks noChangeAspect="1"/>
          </p:cNvGrpSpPr>
          <p:nvPr/>
        </p:nvGrpSpPr>
        <p:grpSpPr>
          <a:xfrm>
            <a:off x="337894" y="1854393"/>
            <a:ext cx="3139841" cy="1151417"/>
            <a:chOff x="1403350" y="1708150"/>
            <a:chExt cx="9385300" cy="3441700"/>
          </a:xfrm>
        </p:grpSpPr>
        <p:pic>
          <p:nvPicPr>
            <p:cNvPr id="27" name="Picture 26">
              <a:extLst>
                <a:ext uri="{FF2B5EF4-FFF2-40B4-BE49-F238E27FC236}">
                  <a16:creationId xmlns:a16="http://schemas.microsoft.com/office/drawing/2014/main" id="{B6EFCD9A-2DE6-BC48-BA5B-33B31E56D1F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3350" y="1708150"/>
              <a:ext cx="9385300" cy="3441700"/>
            </a:xfrm>
            <a:prstGeom prst="rect">
              <a:avLst/>
            </a:prstGeom>
          </p:spPr>
        </p:pic>
        <p:pic>
          <p:nvPicPr>
            <p:cNvPr id="29" name="Picture 4" descr="Cochrane Anaesthesia | Cochrane Anaesthesia">
              <a:extLst>
                <a:ext uri="{FF2B5EF4-FFF2-40B4-BE49-F238E27FC236}">
                  <a16:creationId xmlns:a16="http://schemas.microsoft.com/office/drawing/2014/main" id="{7F04DE9E-62C3-B94A-8869-B8067C2AEFE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26080" y="2078247"/>
              <a:ext cx="2745644" cy="274564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5A10DC99-DC3E-534D-B3CE-983C513DFC42}"/>
              </a:ext>
            </a:extLst>
          </p:cNvPr>
          <p:cNvSpPr txBox="1"/>
          <p:nvPr/>
        </p:nvSpPr>
        <p:spPr>
          <a:xfrm>
            <a:off x="5942901" y="6060928"/>
            <a:ext cx="2976984" cy="623123"/>
          </a:xfrm>
          <a:prstGeom prst="roundRect">
            <a:avLst/>
          </a:prstGeom>
          <a:solidFill>
            <a:schemeClr val="bg1"/>
          </a:solidFill>
          <a:ln w="28575">
            <a:solidFill>
              <a:schemeClr val="bg1">
                <a:lumMod val="75000"/>
              </a:schemeClr>
            </a:solidFill>
          </a:ln>
        </p:spPr>
        <p:txBody>
          <a:bodyPr wrap="none" lIns="192000" tIns="96000" rIns="192000" bIns="9600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22327"/>
                </a:solidFill>
                <a:effectLst/>
                <a:uLnTx/>
                <a:uFillTx/>
                <a:latin typeface="Source Sans Pro" panose="020B0503030403020204" pitchFamily="34" charset="0"/>
                <a:ea typeface="Source Sans Pro" panose="020B0503030403020204" pitchFamily="34" charset="0"/>
                <a:cs typeface="+mn-cs"/>
              </a:rPr>
              <a:t>26149 </a:t>
            </a:r>
            <a:r>
              <a:rPr kumimoji="0" lang="en-GB" sz="2400" b="1" i="0" u="none" strike="noStrike" kern="1200" cap="none" spc="0" normalizeH="0" baseline="0" noProof="0">
                <a:ln>
                  <a:noFill/>
                </a:ln>
                <a:solidFill>
                  <a:srgbClr val="002D63"/>
                </a:solidFill>
                <a:effectLst/>
                <a:uLnTx/>
                <a:uFillTx/>
                <a:latin typeface="Source Sans Pro" panose="020B0503030403020204" pitchFamily="34" charset="0"/>
                <a:ea typeface="Source Sans Pro" panose="020B0503030403020204" pitchFamily="34" charset="0"/>
                <a:cs typeface="+mn-cs"/>
              </a:rPr>
              <a:t>participants</a:t>
            </a:r>
          </a:p>
        </p:txBody>
      </p:sp>
      <p:sp>
        <p:nvSpPr>
          <p:cNvPr id="33" name="Rounded Rectangle 32">
            <a:extLst>
              <a:ext uri="{FF2B5EF4-FFF2-40B4-BE49-F238E27FC236}">
                <a16:creationId xmlns:a16="http://schemas.microsoft.com/office/drawing/2014/main" id="{7150CB76-D210-FF4D-8B6A-07C4E3938948}"/>
              </a:ext>
            </a:extLst>
          </p:cNvPr>
          <p:cNvSpPr/>
          <p:nvPr/>
        </p:nvSpPr>
        <p:spPr>
          <a:xfrm>
            <a:off x="2515169" y="284560"/>
            <a:ext cx="1653556" cy="1248851"/>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51"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686 records from trials register searching</a:t>
            </a:r>
            <a:endParaRPr kumimoji="0" lang="en-GB" sz="1351"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8ED3120-CB1D-4146-912A-85DC4F1AD156}"/>
              </a:ext>
            </a:extLst>
          </p:cNvPr>
          <p:cNvSpPr txBox="1"/>
          <p:nvPr/>
        </p:nvSpPr>
        <p:spPr>
          <a:xfrm>
            <a:off x="9087686" y="1"/>
            <a:ext cx="3496777" cy="7688006"/>
          </a:xfrm>
          <a:prstGeom prst="rect">
            <a:avLst/>
          </a:prstGeom>
          <a:solidFill>
            <a:schemeClr val="bg1"/>
          </a:solidFill>
          <a:ln w="3175">
            <a:solidFill>
              <a:schemeClr val="tx1">
                <a:lumMod val="50000"/>
                <a:lumOff val="50000"/>
              </a:schemeClr>
            </a:solidFill>
          </a:ln>
          <a:effectLst>
            <a:outerShdw blurRad="63500" sx="102000" sy="102000" algn="ctr" rotWithShape="0">
              <a:prstClr val="black">
                <a:alpha val="40000"/>
              </a:prstClr>
            </a:outerShdw>
          </a:effectLst>
        </p:spPr>
        <p:txBody>
          <a:bodyPr wrap="square" lIns="240000" tIns="240000" rIns="480000" bIns="24000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E22327"/>
              </a:solidFill>
              <a:effectLst/>
              <a:uLnTx/>
              <a:uFillTx/>
              <a:latin typeface="Source Sans Pro" panose="020B0503030403020204" pitchFamily="34" charset="0"/>
              <a:ea typeface="Source Sans Pro" panose="020B05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E22327"/>
              </a:solidFill>
              <a:effectLst/>
              <a:uLnTx/>
              <a:uFillTx/>
              <a:latin typeface="Source Sans Pro" panose="020B0503030403020204" pitchFamily="34" charset="0"/>
              <a:ea typeface="Source Sans Pro" panose="020B05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22327"/>
                </a:solidFill>
                <a:effectLst/>
                <a:uLnTx/>
                <a:uFillTx/>
                <a:latin typeface="Source Sans Pro" panose="020B0503030403020204" pitchFamily="34" charset="0"/>
                <a:ea typeface="Source Sans Pro" panose="020B0503030403020204" pitchFamily="34" charset="0"/>
                <a:cs typeface="+mn-cs"/>
              </a:rPr>
              <a:t>P</a:t>
            </a:r>
            <a:r>
              <a:rPr kumimoji="0" lang="en-GB" sz="1600" b="1" i="0" u="none" strike="noStrike" kern="1200" cap="none" spc="0" normalizeH="0" baseline="0" noProof="0">
                <a:ln>
                  <a:noFill/>
                </a:ln>
                <a:solidFill>
                  <a:srgbClr val="002D63"/>
                </a:solidFill>
                <a:effectLst/>
                <a:uLnTx/>
                <a:uFillTx/>
                <a:latin typeface="Source Sans Pro" panose="020B0503030403020204" pitchFamily="34" charset="0"/>
                <a:ea typeface="Source Sans Pro" panose="020B0503030403020204" pitchFamily="34" charset="0"/>
                <a:cs typeface="+mn-cs"/>
              </a:rPr>
              <a:t>opulation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srgbClr val="E7E6E6">
                    <a:lumMod val="50000"/>
                  </a:srgbClr>
                </a:solidFill>
                <a:effectLst/>
                <a:uLnTx/>
                <a:uFillTx/>
                <a:latin typeface="Source Sans Pro Light" panose="020B0403030403020204" pitchFamily="34" charset="0"/>
                <a:ea typeface="Source Sans Pro Light" panose="020B0403030403020204" pitchFamily="34" charset="0"/>
                <a:cs typeface="+mn-cs"/>
              </a:rPr>
              <a:t>Adults &gt; 16 years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22327"/>
                </a:solidFill>
                <a:effectLst/>
                <a:uLnTx/>
                <a:uFillTx/>
                <a:latin typeface="Source Sans Pro" panose="020B0503030403020204" pitchFamily="34" charset="0"/>
                <a:ea typeface="Source Sans Pro" panose="020B0503030403020204" pitchFamily="34" charset="0"/>
                <a:cs typeface="+mn-cs"/>
              </a:rPr>
              <a:t>I</a:t>
            </a:r>
            <a:r>
              <a:rPr kumimoji="0" lang="en-GB" sz="1600" b="1" i="0" u="none" strike="noStrike" kern="1200" cap="none" spc="0" normalizeH="0" baseline="0" noProof="0">
                <a:ln>
                  <a:noFill/>
                </a:ln>
                <a:solidFill>
                  <a:srgbClr val="002D63"/>
                </a:solidFill>
                <a:effectLst/>
                <a:uLnTx/>
                <a:uFillTx/>
                <a:latin typeface="Source Sans Pro" panose="020B0503030403020204" pitchFamily="34" charset="0"/>
                <a:ea typeface="Source Sans Pro" panose="020B0503030403020204" pitchFamily="34" charset="0"/>
                <a:cs typeface="+mn-cs"/>
              </a:rPr>
              <a:t>ntervention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srgbClr val="E7E6E6">
                    <a:lumMod val="50000"/>
                  </a:srgbClr>
                </a:solidFill>
                <a:effectLst/>
                <a:uLnTx/>
                <a:uFillTx/>
                <a:latin typeface="Source Sans Pro Light" panose="020B0403030403020204" pitchFamily="34" charset="0"/>
                <a:ea typeface="Source Sans Pro Light" panose="020B0403030403020204" pitchFamily="34" charset="0"/>
                <a:cs typeface="+mn-cs"/>
              </a:rPr>
              <a:t>Rigid indirect </a:t>
            </a:r>
            <a:r>
              <a:rPr kumimoji="0" lang="en-GB" sz="1467" b="0" i="0" u="none" strike="noStrike" kern="1200" cap="none" spc="0" normalizeH="0" baseline="0" noProof="0" err="1">
                <a:ln>
                  <a:noFill/>
                </a:ln>
                <a:solidFill>
                  <a:srgbClr val="E7E6E6">
                    <a:lumMod val="50000"/>
                  </a:srgbClr>
                </a:solidFill>
                <a:effectLst/>
                <a:uLnTx/>
                <a:uFillTx/>
                <a:latin typeface="Source Sans Pro Light" panose="020B0403030403020204" pitchFamily="34" charset="0"/>
                <a:ea typeface="Source Sans Pro Light" panose="020B0403030403020204" pitchFamily="34" charset="0"/>
                <a:cs typeface="+mn-cs"/>
              </a:rPr>
              <a:t>videolaryngoscopy</a:t>
            </a:r>
            <a:endParaRPr kumimoji="0" lang="en-GB" sz="1467" b="0" i="0" u="none" strike="noStrike" kern="1200" cap="none" spc="0" normalizeH="0" baseline="0" noProof="0">
              <a:ln>
                <a:noFill/>
              </a:ln>
              <a:solidFill>
                <a:srgbClr val="E7E6E6">
                  <a:lumMod val="50000"/>
                </a:srgbClr>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22327"/>
                </a:solidFill>
                <a:effectLst/>
                <a:uLnTx/>
                <a:uFillTx/>
                <a:latin typeface="Source Sans Pro" panose="020B0503030403020204" pitchFamily="34" charset="0"/>
                <a:ea typeface="Source Sans Pro" panose="020B0503030403020204" pitchFamily="34" charset="0"/>
                <a:cs typeface="+mn-cs"/>
              </a:rPr>
              <a:t>C</a:t>
            </a:r>
            <a:r>
              <a:rPr kumimoji="0" lang="en-GB" sz="1600" b="1" i="0" u="none" strike="noStrike" kern="1200" cap="none" spc="0" normalizeH="0" baseline="0" noProof="0">
                <a:ln>
                  <a:noFill/>
                </a:ln>
                <a:solidFill>
                  <a:srgbClr val="002D63"/>
                </a:solidFill>
                <a:effectLst/>
                <a:uLnTx/>
                <a:uFillTx/>
                <a:latin typeface="Source Sans Pro" panose="020B0503030403020204" pitchFamily="34" charset="0"/>
                <a:ea typeface="Source Sans Pro" panose="020B0503030403020204" pitchFamily="34" charset="0"/>
                <a:cs typeface="+mn-cs"/>
              </a:rPr>
              <a:t>omparison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srgbClr val="E7E6E6">
                    <a:lumMod val="50000"/>
                  </a:srgbClr>
                </a:solidFill>
                <a:effectLst/>
                <a:uLnTx/>
                <a:uFillTx/>
                <a:latin typeface="Source Sans Pro Light" panose="020B0403030403020204" pitchFamily="34" charset="0"/>
                <a:ea typeface="Source Sans Pro Light" panose="020B0403030403020204" pitchFamily="34" charset="0"/>
                <a:cs typeface="+mn-cs"/>
              </a:rPr>
              <a:t>Direct laryngoscopy – Macintosh blade only</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22327"/>
                </a:solidFill>
                <a:effectLst/>
                <a:uLnTx/>
                <a:uFillTx/>
                <a:latin typeface="Source Sans Pro" panose="020B0503030403020204" pitchFamily="34" charset="0"/>
                <a:ea typeface="Source Sans Pro" panose="020B0503030403020204" pitchFamily="34" charset="0"/>
                <a:cs typeface="+mn-cs"/>
              </a:rPr>
              <a:t>O</a:t>
            </a:r>
            <a:r>
              <a:rPr kumimoji="0" lang="en-GB" sz="1600" b="1" i="0" u="none" strike="noStrike" kern="1200" cap="none" spc="0" normalizeH="0" baseline="0" noProof="0">
                <a:ln>
                  <a:noFill/>
                </a:ln>
                <a:solidFill>
                  <a:srgbClr val="002D63"/>
                </a:solidFill>
                <a:effectLst/>
                <a:uLnTx/>
                <a:uFillTx/>
                <a:latin typeface="Source Sans Pro" panose="020B0503030403020204" pitchFamily="34" charset="0"/>
                <a:ea typeface="Source Sans Pro" panose="020B0503030403020204" pitchFamily="34" charset="0"/>
                <a:cs typeface="+mn-cs"/>
              </a:rPr>
              <a:t>utcomes - Critical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Failed intubation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Hypoxia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Successful first attempt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Oesophageal intubation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22327"/>
                </a:solidFill>
                <a:effectLst/>
                <a:uLnTx/>
                <a:uFillTx/>
                <a:latin typeface="Source Sans Pro" panose="020B0503030403020204" pitchFamily="34" charset="0"/>
                <a:ea typeface="Source Sans Pro" panose="020B0503030403020204" pitchFamily="34" charset="0"/>
                <a:cs typeface="+mn-cs"/>
              </a:rPr>
              <a:t>O</a:t>
            </a:r>
            <a:r>
              <a:rPr kumimoji="0" lang="en-GB" sz="1600" b="1" i="0" u="none" strike="noStrike" kern="1200" cap="none" spc="0" normalizeH="0" baseline="0" noProof="0">
                <a:ln>
                  <a:noFill/>
                </a:ln>
                <a:solidFill>
                  <a:srgbClr val="002D63"/>
                </a:solidFill>
                <a:effectLst/>
                <a:uLnTx/>
                <a:uFillTx/>
                <a:latin typeface="Source Sans Pro" panose="020B0503030403020204" pitchFamily="34" charset="0"/>
                <a:ea typeface="Source Sans Pro" panose="020B0503030403020204" pitchFamily="34" charset="0"/>
                <a:cs typeface="+mn-cs"/>
              </a:rPr>
              <a:t>utcomes - Important</a:t>
            </a:r>
            <a:endParaRPr kumimoji="0" lang="en-GB" sz="1600"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Dental trauma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Number of attempts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Patient-reported sore throat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Time for tracheal intubation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IDS score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POGO</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Cormack-</a:t>
            </a:r>
            <a:r>
              <a:rPr kumimoji="0" lang="en-GB" sz="1467" b="0" i="0" u="none" strike="noStrike" kern="1200" cap="none" spc="0" normalizeH="0" baseline="0" noProof="0" err="1">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Lehane</a:t>
            </a: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 grade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rPr>
              <a:t>Mortality</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lumMod val="50000"/>
                  <a:lumOff val="50000"/>
                </a:prstClr>
              </a:solidFill>
              <a:effectLst/>
              <a:uLnTx/>
              <a:uFillTx/>
              <a:latin typeface="Source Sans Pro Light" panose="020B0403030403020204" pitchFamily="34" charset="0"/>
              <a:ea typeface="Source Sans Pro Light" panose="020B0403030403020204" pitchFamily="34" charset="0"/>
              <a:cs typeface="+mn-cs"/>
            </a:endParaRPr>
          </a:p>
        </p:txBody>
      </p:sp>
      <p:sp>
        <p:nvSpPr>
          <p:cNvPr id="7" name="Rectangle 6">
            <a:extLst>
              <a:ext uri="{FF2B5EF4-FFF2-40B4-BE49-F238E27FC236}">
                <a16:creationId xmlns:a16="http://schemas.microsoft.com/office/drawing/2014/main" id="{E81C1AF4-0F62-704F-B629-89158A3018FF}"/>
              </a:ext>
            </a:extLst>
          </p:cNvPr>
          <p:cNvSpPr/>
          <p:nvPr/>
        </p:nvSpPr>
        <p:spPr>
          <a:xfrm>
            <a:off x="334381" y="3002693"/>
            <a:ext cx="3519719"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002D63"/>
                </a:solidFill>
                <a:effectLst/>
                <a:uLnTx/>
                <a:uFillTx/>
                <a:latin typeface="Source Sans Pro" panose="020B0503030403020204" pitchFamily="34" charset="0"/>
                <a:ea typeface="Source Sans Pro" panose="020B0503030403020204" pitchFamily="34" charset="0"/>
                <a:cs typeface="+mn-cs"/>
              </a:rPr>
              <a:t>Videolaryngoscopy</a:t>
            </a:r>
            <a:r>
              <a:rPr kumimoji="0" lang="en-US" sz="1200" b="1" i="0" u="none" strike="noStrike" kern="1200" cap="none" spc="0" normalizeH="0" baseline="0" noProof="0">
                <a:ln>
                  <a:noFill/>
                </a:ln>
                <a:solidFill>
                  <a:srgbClr val="002D63"/>
                </a:solidFill>
                <a:effectLst/>
                <a:uLnTx/>
                <a:uFillTx/>
                <a:latin typeface="Source Sans Pro" panose="020B0503030403020204" pitchFamily="34" charset="0"/>
                <a:ea typeface="Source Sans Pro" panose="020B0503030403020204" pitchFamily="34" charset="0"/>
                <a:cs typeface="+mn-cs"/>
              </a:rPr>
              <a:t> versus direct laryngoscopy for adults undergoing tracheal intubation</a:t>
            </a:r>
            <a:endParaRPr kumimoji="0" lang="en-GB" sz="1200" b="1" i="0" u="none" strike="noStrike" kern="1200" cap="none" spc="0" normalizeH="0" baseline="0" noProof="0">
              <a:ln>
                <a:noFill/>
              </a:ln>
              <a:solidFill>
                <a:srgbClr val="002D63"/>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40675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A74987-B7D5-BD75-1AC7-5856D20A305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58060"/>
            <a:ext cx="6905503" cy="1829578"/>
          </a:xfrm>
          <a:prstGeom prst="rect">
            <a:avLst/>
          </a:prstGeom>
        </p:spPr>
      </p:pic>
      <p:pic>
        <p:nvPicPr>
          <p:cNvPr id="9" name="Picture 8">
            <a:extLst>
              <a:ext uri="{FF2B5EF4-FFF2-40B4-BE49-F238E27FC236}">
                <a16:creationId xmlns:a16="http://schemas.microsoft.com/office/drawing/2014/main" id="{A2BEA410-C029-6269-AFEF-A3D47EF53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32" y="2223120"/>
            <a:ext cx="3608091" cy="2560232"/>
          </a:xfrm>
          <a:prstGeom prst="rect">
            <a:avLst/>
          </a:prstGeom>
        </p:spPr>
      </p:pic>
      <p:sp>
        <p:nvSpPr>
          <p:cNvPr id="11" name="TextBox 10">
            <a:extLst>
              <a:ext uri="{FF2B5EF4-FFF2-40B4-BE49-F238E27FC236}">
                <a16:creationId xmlns:a16="http://schemas.microsoft.com/office/drawing/2014/main" id="{5F82E239-01DA-86DD-661F-2A4E04D15016}"/>
              </a:ext>
            </a:extLst>
          </p:cNvPr>
          <p:cNvSpPr txBox="1"/>
          <p:nvPr/>
        </p:nvSpPr>
        <p:spPr>
          <a:xfrm>
            <a:off x="9060871" y="6131870"/>
            <a:ext cx="28263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https://associationofanaesthetists-publications.onlinelibrary.wiley.com/doi/epdf/10.1111/anae.15818</a:t>
            </a:r>
            <a:r>
              <a:rPr kumimoji="0" lang="en-GB" sz="14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 </a:t>
            </a:r>
          </a:p>
        </p:txBody>
      </p:sp>
      <p:sp>
        <p:nvSpPr>
          <p:cNvPr id="2" name="Content Placeholder 2">
            <a:extLst>
              <a:ext uri="{FF2B5EF4-FFF2-40B4-BE49-F238E27FC236}">
                <a16:creationId xmlns:a16="http://schemas.microsoft.com/office/drawing/2014/main" id="{D8D1CAFA-709D-C14E-8A68-E99DD03DCDE5}"/>
              </a:ext>
            </a:extLst>
          </p:cNvPr>
          <p:cNvSpPr txBox="1">
            <a:spLocks/>
          </p:cNvSpPr>
          <p:nvPr/>
        </p:nvSpPr>
        <p:spPr>
          <a:xfrm>
            <a:off x="3899356" y="2124695"/>
            <a:ext cx="4028257" cy="41622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mn-cs"/>
              </a:rPr>
              <a:t>40 studies reported oesophageal intubation</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29 in theatre</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11 non-theatre</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Definition?</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Early vs late detection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Graphical user interface, text, application&#10;&#10;Description automatically generated">
            <a:extLst>
              <a:ext uri="{FF2B5EF4-FFF2-40B4-BE49-F238E27FC236}">
                <a16:creationId xmlns:a16="http://schemas.microsoft.com/office/drawing/2014/main" id="{BB380EED-ACC7-2E3C-B869-9A99F828F84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r="38887"/>
          <a:stretch/>
        </p:blipFill>
        <p:spPr>
          <a:xfrm>
            <a:off x="6905503" y="571056"/>
            <a:ext cx="2691491" cy="98525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81C7592-D05F-EED0-5045-106BC520982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550519" y="206529"/>
            <a:ext cx="2354984" cy="226451"/>
          </a:xfrm>
          <a:prstGeom prst="rect">
            <a:avLst/>
          </a:prstGeom>
        </p:spPr>
      </p:pic>
    </p:spTree>
    <p:extLst>
      <p:ext uri="{BB962C8B-B14F-4D97-AF65-F5344CB8AC3E}">
        <p14:creationId xmlns:p14="http://schemas.microsoft.com/office/powerpoint/2010/main" val="1613150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3B46680-4974-B487-BA29-98DC0CF58E35}"/>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b="14694"/>
          <a:stretch/>
        </p:blipFill>
        <p:spPr>
          <a:xfrm>
            <a:off x="5310654" y="449881"/>
            <a:ext cx="6589798" cy="6269718"/>
          </a:xfrm>
          <a:prstGeom prst="rect">
            <a:avLst/>
          </a:prstGeom>
        </p:spPr>
      </p:pic>
      <p:sp>
        <p:nvSpPr>
          <p:cNvPr id="4" name="Title 3">
            <a:extLst>
              <a:ext uri="{FF2B5EF4-FFF2-40B4-BE49-F238E27FC236}">
                <a16:creationId xmlns:a16="http://schemas.microsoft.com/office/drawing/2014/main" id="{6F5FAC11-18F2-1DF2-C3F4-D521B6DF2476}"/>
              </a:ext>
            </a:extLst>
          </p:cNvPr>
          <p:cNvSpPr>
            <a:spLocks noGrp="1"/>
          </p:cNvSpPr>
          <p:nvPr>
            <p:ph type="title"/>
          </p:nvPr>
        </p:nvSpPr>
        <p:spPr>
          <a:xfrm>
            <a:off x="838200" y="609600"/>
            <a:ext cx="3739341" cy="1330839"/>
          </a:xfrm>
        </p:spPr>
        <p:txBody>
          <a:bodyPr>
            <a:normAutofit/>
          </a:bodyPr>
          <a:lstStyle/>
          <a:p>
            <a:r>
              <a:rPr lang="en-US" dirty="0">
                <a:solidFill>
                  <a:schemeClr val="bg1"/>
                </a:solidFill>
              </a:rPr>
              <a:t>All VL combined</a:t>
            </a:r>
          </a:p>
        </p:txBody>
      </p:sp>
      <p:sp>
        <p:nvSpPr>
          <p:cNvPr id="5" name="Content Placeholder 4">
            <a:extLst>
              <a:ext uri="{FF2B5EF4-FFF2-40B4-BE49-F238E27FC236}">
                <a16:creationId xmlns:a16="http://schemas.microsoft.com/office/drawing/2014/main" id="{6BA4974F-BC1A-B2FE-EE92-A71A239037DF}"/>
              </a:ext>
            </a:extLst>
          </p:cNvPr>
          <p:cNvSpPr>
            <a:spLocks noGrp="1"/>
          </p:cNvSpPr>
          <p:nvPr>
            <p:ph idx="1"/>
          </p:nvPr>
        </p:nvSpPr>
        <p:spPr>
          <a:xfrm>
            <a:off x="862366" y="2194102"/>
            <a:ext cx="3427001" cy="3908586"/>
          </a:xfrm>
        </p:spPr>
        <p:txBody>
          <a:bodyPr>
            <a:normAutofit/>
          </a:bodyPr>
          <a:lstStyle/>
          <a:p>
            <a:r>
              <a:rPr lang="en-US" sz="2400" dirty="0">
                <a:solidFill>
                  <a:schemeClr val="bg1"/>
                </a:solidFill>
              </a:rPr>
              <a:t>Relatively rare</a:t>
            </a:r>
          </a:p>
          <a:p>
            <a:r>
              <a:rPr lang="en-US" sz="2400" dirty="0">
                <a:solidFill>
                  <a:srgbClr val="00B050"/>
                </a:solidFill>
              </a:rPr>
              <a:t>Incidence </a:t>
            </a:r>
            <a:r>
              <a:rPr lang="en-US" sz="2400" dirty="0" err="1">
                <a:solidFill>
                  <a:srgbClr val="00B050"/>
                </a:solidFill>
              </a:rPr>
              <a:t>approx</a:t>
            </a:r>
            <a:r>
              <a:rPr lang="en-US" sz="2400" dirty="0">
                <a:solidFill>
                  <a:srgbClr val="00B050"/>
                </a:solidFill>
              </a:rPr>
              <a:t> 1% for VL vs 3% with DL</a:t>
            </a:r>
          </a:p>
          <a:p>
            <a:r>
              <a:rPr lang="en-US" sz="2400" dirty="0">
                <a:solidFill>
                  <a:srgbClr val="00B050"/>
                </a:solidFill>
              </a:rPr>
              <a:t>Excluding non-theatre studies: 0.6% vs 3.2%</a:t>
            </a:r>
          </a:p>
          <a:p>
            <a:r>
              <a:rPr lang="en-US" sz="2400" dirty="0">
                <a:solidFill>
                  <a:schemeClr val="bg1"/>
                </a:solidFill>
              </a:rPr>
              <a:t>Consistent with rates reported in other studies</a:t>
            </a:r>
            <a:r>
              <a:rPr lang="en-US" sz="1800" baseline="30000" dirty="0">
                <a:solidFill>
                  <a:schemeClr val="bg1"/>
                </a:solidFill>
              </a:rPr>
              <a:t>1,2</a:t>
            </a:r>
          </a:p>
          <a:p>
            <a:endParaRPr lang="en-US" sz="2000" dirty="0"/>
          </a:p>
          <a:p>
            <a:endParaRPr lang="en-US" sz="2000" dirty="0"/>
          </a:p>
        </p:txBody>
      </p:sp>
      <p:sp>
        <p:nvSpPr>
          <p:cNvPr id="6" name="Rounded Rectangle 5">
            <a:extLst>
              <a:ext uri="{FF2B5EF4-FFF2-40B4-BE49-F238E27FC236}">
                <a16:creationId xmlns:a16="http://schemas.microsoft.com/office/drawing/2014/main" id="{95953794-B4F8-0FF8-2188-F9CF554655B3}"/>
              </a:ext>
            </a:extLst>
          </p:cNvPr>
          <p:cNvSpPr/>
          <p:nvPr/>
        </p:nvSpPr>
        <p:spPr>
          <a:xfrm>
            <a:off x="8560904" y="5963478"/>
            <a:ext cx="2411896" cy="55659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E87C17-2E51-9CC6-D61B-D5C7D6E47841}"/>
              </a:ext>
            </a:extLst>
          </p:cNvPr>
          <p:cNvSpPr txBox="1"/>
          <p:nvPr/>
        </p:nvSpPr>
        <p:spPr>
          <a:xfrm>
            <a:off x="147528" y="5802353"/>
            <a:ext cx="4372401" cy="1107996"/>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Pedersen TH, </a:t>
            </a:r>
            <a:r>
              <a:rPr kumimoji="0" lang="en-US" sz="800" b="0" i="0" u="none" strike="noStrike" kern="1200" cap="none" spc="0" normalizeH="0" baseline="0" noProof="0" dirty="0" err="1">
                <a:ln>
                  <a:noFill/>
                </a:ln>
                <a:solidFill>
                  <a:prstClr val="white"/>
                </a:solidFill>
                <a:effectLst/>
                <a:uLnTx/>
                <a:uFillTx/>
                <a:latin typeface="Calibri" panose="020F0502020204030204"/>
                <a:ea typeface="+mn-ea"/>
                <a:cs typeface="+mn-cs"/>
              </a:rPr>
              <a:t>Ueltschi</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F, </a:t>
            </a:r>
            <a:r>
              <a:rPr kumimoji="0" lang="en-US" sz="800" b="0" i="0" u="none" strike="noStrike" kern="1200" cap="none" spc="0" normalizeH="0" baseline="0" noProof="0" dirty="0" err="1">
                <a:ln>
                  <a:noFill/>
                </a:ln>
                <a:solidFill>
                  <a:prstClr val="white"/>
                </a:solidFill>
                <a:effectLst/>
                <a:uLnTx/>
                <a:uFillTx/>
                <a:latin typeface="Calibri" panose="020F0502020204030204"/>
                <a:ea typeface="+mn-ea"/>
                <a:cs typeface="+mn-cs"/>
              </a:rPr>
              <a:t>Hornshaw</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T, et al. Optimisation of airway management strategies: a prospective before-and-after study on events related to airway management. British Journal of Anaesthesia 2021; 127: 798-806.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err="1">
                <a:ln>
                  <a:noFill/>
                </a:ln>
                <a:solidFill>
                  <a:prstClr val="white"/>
                </a:solidFill>
                <a:effectLst/>
                <a:uLnTx/>
                <a:uFillTx/>
                <a:latin typeface="Calibri" panose="020F0502020204030204"/>
                <a:ea typeface="+mn-ea"/>
                <a:cs typeface="+mn-cs"/>
              </a:rPr>
              <a:t>Huitink</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JM, Lie PP, </a:t>
            </a:r>
            <a:r>
              <a:rPr kumimoji="0" lang="en-US" sz="800" b="0" i="0" u="none" strike="noStrike" kern="1200" cap="none" spc="0" normalizeH="0" baseline="0" noProof="0" dirty="0" err="1">
                <a:ln>
                  <a:noFill/>
                </a:ln>
                <a:solidFill>
                  <a:prstClr val="white"/>
                </a:solidFill>
                <a:effectLst/>
                <a:uLnTx/>
                <a:uFillTx/>
                <a:latin typeface="Calibri" panose="020F0502020204030204"/>
                <a:ea typeface="+mn-ea"/>
                <a:cs typeface="+mn-cs"/>
              </a:rPr>
              <a:t>Heideman</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I, et al. A prospective, cohort evaluation of major and minor airway management complications during routine anaesthetic care at an academic medical </a:t>
            </a:r>
            <a:r>
              <a:rPr kumimoji="0" lang="en-US" sz="800" b="0" i="0" u="none" strike="noStrike" kern="1200" cap="none" spc="0" normalizeH="0" baseline="0" noProof="0" dirty="0" err="1">
                <a:ln>
                  <a:noFill/>
                </a:ln>
                <a:solidFill>
                  <a:prstClr val="white"/>
                </a:solidFill>
                <a:effectLst/>
                <a:uLnTx/>
                <a:uFillTx/>
                <a:latin typeface="Calibri" panose="020F0502020204030204"/>
                <a:ea typeface="+mn-ea"/>
                <a:cs typeface="+mn-cs"/>
              </a:rPr>
              <a:t>centre</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Anaesthesia 2017; 72: 42-8.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2585FDFF-58E5-3BC1-759F-D6F68CAB6881}"/>
              </a:ext>
            </a:extLst>
          </p:cNvPr>
          <p:cNvCxnSpPr/>
          <p:nvPr/>
        </p:nvCxnSpPr>
        <p:spPr>
          <a:xfrm flipH="1" flipV="1">
            <a:off x="10385659" y="1251284"/>
            <a:ext cx="115503" cy="105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D544E36-22D3-B4EE-FBFD-78ADE293D2C2}"/>
              </a:ext>
            </a:extLst>
          </p:cNvPr>
          <p:cNvCxnSpPr>
            <a:cxnSpLocks/>
          </p:cNvCxnSpPr>
          <p:nvPr/>
        </p:nvCxnSpPr>
        <p:spPr>
          <a:xfrm flipH="1" flipV="1">
            <a:off x="10316681" y="2125579"/>
            <a:ext cx="115503" cy="105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69B2D2A-F3C5-E382-9907-D5EBA458088A}"/>
              </a:ext>
            </a:extLst>
          </p:cNvPr>
          <p:cNvCxnSpPr/>
          <p:nvPr/>
        </p:nvCxnSpPr>
        <p:spPr>
          <a:xfrm flipH="1" flipV="1">
            <a:off x="10249304" y="3627125"/>
            <a:ext cx="115503" cy="105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D0C8DF5-0226-E8F2-10C9-0E60F305EAF8}"/>
              </a:ext>
            </a:extLst>
          </p:cNvPr>
          <p:cNvCxnSpPr/>
          <p:nvPr/>
        </p:nvCxnSpPr>
        <p:spPr>
          <a:xfrm flipH="1" flipV="1">
            <a:off x="10403308" y="5244174"/>
            <a:ext cx="115503" cy="105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0F4D56F-9EED-2A43-1DC8-268C8E463E59}"/>
              </a:ext>
            </a:extLst>
          </p:cNvPr>
          <p:cNvPicPr>
            <a:picLocks noChangeAspect="1"/>
          </p:cNvPicPr>
          <p:nvPr/>
        </p:nvPicPr>
        <p:blipFill>
          <a:blip r:embed="rId5"/>
          <a:stretch>
            <a:fillRect/>
          </a:stretch>
        </p:blipFill>
        <p:spPr>
          <a:xfrm>
            <a:off x="4994988" y="180521"/>
            <a:ext cx="7049484" cy="6496957"/>
          </a:xfrm>
          <a:prstGeom prst="rect">
            <a:avLst/>
          </a:prstGeom>
        </p:spPr>
      </p:pic>
    </p:spTree>
    <p:extLst>
      <p:ext uri="{BB962C8B-B14F-4D97-AF65-F5344CB8AC3E}">
        <p14:creationId xmlns:p14="http://schemas.microsoft.com/office/powerpoint/2010/main" val="1244701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1E21-088C-D749-9C57-196B791FA646}"/>
              </a:ext>
            </a:extLst>
          </p:cNvPr>
          <p:cNvSpPr>
            <a:spLocks noGrp="1"/>
          </p:cNvSpPr>
          <p:nvPr>
            <p:ph type="title"/>
          </p:nvPr>
        </p:nvSpPr>
        <p:spPr/>
        <p:txBody>
          <a:bodyPr/>
          <a:lstStyle/>
          <a:p>
            <a:r>
              <a:rPr lang="en-GB" dirty="0">
                <a:solidFill>
                  <a:schemeClr val="accent1">
                    <a:lumMod val="60000"/>
                    <a:lumOff val="40000"/>
                  </a:schemeClr>
                </a:solidFill>
              </a:rPr>
              <a:t>Oesophageal intubation in RCTs</a:t>
            </a:r>
          </a:p>
        </p:txBody>
      </p:sp>
      <p:sp>
        <p:nvSpPr>
          <p:cNvPr id="3" name="Content Placeholder 2">
            <a:extLst>
              <a:ext uri="{FF2B5EF4-FFF2-40B4-BE49-F238E27FC236}">
                <a16:creationId xmlns:a16="http://schemas.microsoft.com/office/drawing/2014/main" id="{CA01B60D-F280-6F45-9396-7D3846E69732}"/>
              </a:ext>
            </a:extLst>
          </p:cNvPr>
          <p:cNvSpPr>
            <a:spLocks noGrp="1"/>
          </p:cNvSpPr>
          <p:nvPr>
            <p:ph idx="1"/>
          </p:nvPr>
        </p:nvSpPr>
        <p:spPr/>
        <p:txBody>
          <a:bodyPr/>
          <a:lstStyle/>
          <a:p>
            <a:pPr marL="0" indent="0">
              <a:buNone/>
            </a:pPr>
            <a:endParaRPr lang="en-GB" dirty="0"/>
          </a:p>
          <a:p>
            <a:pPr marL="0" indent="0" algn="ctr">
              <a:buNone/>
            </a:pPr>
            <a:endParaRPr lang="en-GB" sz="4400" dirty="0"/>
          </a:p>
          <a:p>
            <a:pPr marL="0" indent="0" algn="ctr">
              <a:buNone/>
            </a:pPr>
            <a:r>
              <a:rPr lang="en-GB" sz="4400" dirty="0">
                <a:solidFill>
                  <a:srgbClr val="FFFF00"/>
                </a:solidFill>
              </a:rPr>
              <a:t>DL 		3%</a:t>
            </a:r>
          </a:p>
          <a:p>
            <a:pPr marL="0" indent="0" algn="ctr">
              <a:buNone/>
            </a:pPr>
            <a:r>
              <a:rPr lang="en-GB" sz="4400" dirty="0">
                <a:solidFill>
                  <a:srgbClr val="FFFF00"/>
                </a:solidFill>
              </a:rPr>
              <a:t>VL		1%</a:t>
            </a:r>
          </a:p>
        </p:txBody>
      </p:sp>
    </p:spTree>
    <p:extLst>
      <p:ext uri="{BB962C8B-B14F-4D97-AF65-F5344CB8AC3E}">
        <p14:creationId xmlns:p14="http://schemas.microsoft.com/office/powerpoint/2010/main" val="691644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13188-A9C9-774C-ED59-D8C8152D7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1B431-10B1-0F62-3FD3-F488BA32834D}"/>
              </a:ext>
            </a:extLst>
          </p:cNvPr>
          <p:cNvSpPr>
            <a:spLocks noGrp="1"/>
          </p:cNvSpPr>
          <p:nvPr>
            <p:ph type="title"/>
          </p:nvPr>
        </p:nvSpPr>
        <p:spPr>
          <a:xfrm>
            <a:off x="296415" y="500062"/>
            <a:ext cx="10515600" cy="1325563"/>
          </a:xfrm>
        </p:spPr>
        <p:txBody>
          <a:bodyPr/>
          <a:lstStyle/>
          <a:p>
            <a:r>
              <a:rPr lang="en-GB" dirty="0"/>
              <a:t>Unrecognised oesophageal intubation</a:t>
            </a:r>
            <a:br>
              <a:rPr lang="en-GB" dirty="0"/>
            </a:br>
            <a:r>
              <a:rPr lang="en-GB" dirty="0"/>
              <a:t>An ongoing issue?</a:t>
            </a:r>
          </a:p>
        </p:txBody>
      </p:sp>
      <p:pic>
        <p:nvPicPr>
          <p:cNvPr id="5" name="Picture 4">
            <a:extLst>
              <a:ext uri="{FF2B5EF4-FFF2-40B4-BE49-F238E27FC236}">
                <a16:creationId xmlns:a16="http://schemas.microsoft.com/office/drawing/2014/main" id="{C139E1F2-8E30-1786-8286-33724232379D}"/>
              </a:ext>
            </a:extLst>
          </p:cNvPr>
          <p:cNvPicPr>
            <a:picLocks noChangeAspect="1"/>
          </p:cNvPicPr>
          <p:nvPr/>
        </p:nvPicPr>
        <p:blipFill>
          <a:blip r:embed="rId2"/>
          <a:stretch>
            <a:fillRect/>
          </a:stretch>
        </p:blipFill>
        <p:spPr>
          <a:xfrm>
            <a:off x="7104940" y="6076841"/>
            <a:ext cx="5087060" cy="781159"/>
          </a:xfrm>
          <a:prstGeom prst="rect">
            <a:avLst/>
          </a:prstGeom>
        </p:spPr>
      </p:pic>
    </p:spTree>
    <p:extLst>
      <p:ext uri="{BB962C8B-B14F-4D97-AF65-F5344CB8AC3E}">
        <p14:creationId xmlns:p14="http://schemas.microsoft.com/office/powerpoint/2010/main" val="1557998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780DA55-9AC1-4A35-8BD4-201E30E77BC9}"/>
              </a:ext>
            </a:extLst>
          </p:cNvPr>
          <p:cNvSpPr>
            <a:spLocks noGrp="1"/>
          </p:cNvSpPr>
          <p:nvPr>
            <p:ph type="title"/>
          </p:nvPr>
        </p:nvSpPr>
        <p:spPr>
          <a:xfrm>
            <a:off x="5429533" y="538032"/>
            <a:ext cx="5389296" cy="1143000"/>
          </a:xfrm>
        </p:spPr>
        <p:txBody>
          <a:bodyPr anchor="ctr">
            <a:normAutofit/>
          </a:bodyPr>
          <a:lstStyle/>
          <a:p>
            <a:pPr algn="r"/>
            <a:r>
              <a:rPr lang="en-GB" dirty="0">
                <a:solidFill>
                  <a:schemeClr val="tx1"/>
                </a:solidFill>
                <a:latin typeface="Aptos" panose="020B0004020202020204" pitchFamily="34" charset="0"/>
              </a:rPr>
              <a:t>Glenda Logsdail</a:t>
            </a:r>
            <a:endParaRPr lang="en-US" dirty="0">
              <a:solidFill>
                <a:schemeClr val="tx1"/>
              </a:solidFill>
              <a:latin typeface="Aptos" panose="020B0004020202020204" pitchFamily="34" charset="0"/>
            </a:endParaRPr>
          </a:p>
        </p:txBody>
      </p:sp>
      <p:sp>
        <p:nvSpPr>
          <p:cNvPr id="23" name="Text Placeholder 3">
            <a:extLst>
              <a:ext uri="{FF2B5EF4-FFF2-40B4-BE49-F238E27FC236}">
                <a16:creationId xmlns:a16="http://schemas.microsoft.com/office/drawing/2014/main" id="{A5E08C36-5507-4F09-A46E-BDF47DB8CA8C}"/>
              </a:ext>
            </a:extLst>
          </p:cNvPr>
          <p:cNvSpPr>
            <a:spLocks noGrp="1"/>
          </p:cNvSpPr>
          <p:nvPr>
            <p:ph sz="half" idx="1"/>
          </p:nvPr>
        </p:nvSpPr>
        <p:spPr>
          <a:xfrm>
            <a:off x="5773349" y="1997231"/>
            <a:ext cx="5642824" cy="3442035"/>
          </a:xfrm>
        </p:spPr>
        <p:txBody>
          <a:bodyPr>
            <a:normAutofit/>
          </a:bodyPr>
          <a:lstStyle/>
          <a:p>
            <a:pPr marL="0" indent="0">
              <a:lnSpc>
                <a:spcPct val="90000"/>
              </a:lnSpc>
              <a:buNone/>
            </a:pPr>
            <a:r>
              <a:rPr lang="en-GB" sz="2667" dirty="0">
                <a:solidFill>
                  <a:schemeClr val="tx1"/>
                </a:solidFill>
                <a:latin typeface="Aptos" panose="020B0004020202020204" pitchFamily="34" charset="0"/>
              </a:rPr>
              <a:t>Healthy mother of two</a:t>
            </a:r>
          </a:p>
          <a:p>
            <a:pPr marL="0" indent="0">
              <a:lnSpc>
                <a:spcPct val="90000"/>
              </a:lnSpc>
              <a:buNone/>
            </a:pPr>
            <a:r>
              <a:rPr lang="en-GB" sz="2667" dirty="0">
                <a:solidFill>
                  <a:schemeClr val="tx1"/>
                </a:solidFill>
                <a:latin typeface="Aptos" panose="020B0004020202020204" pitchFamily="34" charset="0"/>
              </a:rPr>
              <a:t>Married</a:t>
            </a:r>
          </a:p>
          <a:p>
            <a:pPr marL="0" indent="0">
              <a:lnSpc>
                <a:spcPct val="90000"/>
              </a:lnSpc>
              <a:buNone/>
            </a:pPr>
            <a:r>
              <a:rPr lang="en-GB" sz="2667" dirty="0">
                <a:solidFill>
                  <a:schemeClr val="tx1"/>
                </a:solidFill>
                <a:latin typeface="Aptos" panose="020B0004020202020204" pitchFamily="34" charset="0"/>
              </a:rPr>
              <a:t>Radiographer</a:t>
            </a:r>
          </a:p>
          <a:p>
            <a:pPr marL="0" indent="0">
              <a:lnSpc>
                <a:spcPct val="90000"/>
              </a:lnSpc>
              <a:buNone/>
            </a:pPr>
            <a:r>
              <a:rPr lang="en-GB" sz="2667" dirty="0">
                <a:solidFill>
                  <a:schemeClr val="tx1"/>
                </a:solidFill>
                <a:latin typeface="Aptos" panose="020B0004020202020204" pitchFamily="34" charset="0"/>
              </a:rPr>
              <a:t>August 2020</a:t>
            </a:r>
          </a:p>
          <a:p>
            <a:pPr marL="0" indent="0">
              <a:lnSpc>
                <a:spcPct val="90000"/>
              </a:lnSpc>
              <a:buNone/>
            </a:pPr>
            <a:r>
              <a:rPr lang="en-GB" sz="2667" dirty="0">
                <a:solidFill>
                  <a:schemeClr val="tx1"/>
                </a:solidFill>
                <a:latin typeface="Aptos" panose="020B0004020202020204" pitchFamily="34" charset="0"/>
              </a:rPr>
              <a:t>Acute appendicitis</a:t>
            </a:r>
          </a:p>
          <a:p>
            <a:pPr marL="0" indent="0">
              <a:lnSpc>
                <a:spcPct val="90000"/>
              </a:lnSpc>
              <a:buNone/>
            </a:pPr>
            <a:r>
              <a:rPr lang="en-GB" sz="2667" dirty="0">
                <a:solidFill>
                  <a:schemeClr val="tx1"/>
                </a:solidFill>
                <a:latin typeface="Aptos" panose="020B0004020202020204" pitchFamily="34" charset="0"/>
              </a:rPr>
              <a:t>Low risk surgery</a:t>
            </a:r>
          </a:p>
        </p:txBody>
      </p:sp>
      <p:pic>
        <p:nvPicPr>
          <p:cNvPr id="4" name="Picture 2" descr="Glenda Logsdail">
            <a:extLst>
              <a:ext uri="{FF2B5EF4-FFF2-40B4-BE49-F238E27FC236}">
                <a16:creationId xmlns:a16="http://schemas.microsoft.com/office/drawing/2014/main" id="{927F837B-8C99-4578-9D18-D636AF07E1FA}"/>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403582" y="1327058"/>
            <a:ext cx="4892532" cy="411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066948"/>
      </p:ext>
    </p:extLst>
  </p:cSld>
  <p:clrMapOvr>
    <a:masterClrMapping/>
  </p:clrMapOvr>
  <mc:AlternateContent xmlns:mc="http://schemas.openxmlformats.org/markup-compatibility/2006" xmlns:p14="http://schemas.microsoft.com/office/powerpoint/2010/main">
    <mc:Choice Requires="p14">
      <p:transition spd="slow" p14:dur="2000" advTm="19069"/>
    </mc:Choice>
    <mc:Fallback xmlns="">
      <p:transition spd="slow" advTm="1906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D99-1310-EE22-FE64-B774F49C5948}"/>
              </a:ext>
            </a:extLst>
          </p:cNvPr>
          <p:cNvSpPr>
            <a:spLocks noGrp="1"/>
          </p:cNvSpPr>
          <p:nvPr>
            <p:ph type="title"/>
          </p:nvPr>
        </p:nvSpPr>
        <p:spPr>
          <a:xfrm>
            <a:off x="-217078" y="1737395"/>
            <a:ext cx="5472608" cy="1143000"/>
          </a:xfrm>
        </p:spPr>
        <p:txBody>
          <a:bodyPr/>
          <a:lstStyle/>
          <a:p>
            <a:r>
              <a:rPr lang="en-GB" dirty="0"/>
              <a:t>Emma </a:t>
            </a:r>
            <a:r>
              <a:rPr lang="en-GB" dirty="0" err="1"/>
              <a:t>Currell</a:t>
            </a:r>
            <a:br>
              <a:rPr lang="en-GB" dirty="0"/>
            </a:br>
            <a:r>
              <a:rPr lang="en-GB" dirty="0"/>
              <a:t>2020 </a:t>
            </a:r>
            <a:br>
              <a:rPr lang="en-GB" dirty="0"/>
            </a:br>
            <a:r>
              <a:rPr lang="en-GB" dirty="0"/>
              <a:t>reported 2023</a:t>
            </a:r>
          </a:p>
        </p:txBody>
      </p:sp>
      <p:sp>
        <p:nvSpPr>
          <p:cNvPr id="5" name="TextBox 4">
            <a:extLst>
              <a:ext uri="{FF2B5EF4-FFF2-40B4-BE49-F238E27FC236}">
                <a16:creationId xmlns:a16="http://schemas.microsoft.com/office/drawing/2014/main" id="{9412E0DE-A441-94F8-D178-28D0E366A986}"/>
              </a:ext>
            </a:extLst>
          </p:cNvPr>
          <p:cNvSpPr txBox="1"/>
          <p:nvPr/>
        </p:nvSpPr>
        <p:spPr>
          <a:xfrm>
            <a:off x="570356" y="5661248"/>
            <a:ext cx="405494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https://www.bbc.co.uk/news/uk-england-beds-bucks-herts-64789531</a:t>
            </a:r>
            <a:r>
              <a:rPr kumimoji="0" lang="en-GB" sz="18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p>
        </p:txBody>
      </p:sp>
      <p:pic>
        <p:nvPicPr>
          <p:cNvPr id="8" name="Picture 7">
            <a:extLst>
              <a:ext uri="{FF2B5EF4-FFF2-40B4-BE49-F238E27FC236}">
                <a16:creationId xmlns:a16="http://schemas.microsoft.com/office/drawing/2014/main" id="{3D84F697-F5B0-F42D-F00A-1DCB1FB51EE0}"/>
              </a:ext>
            </a:extLst>
          </p:cNvPr>
          <p:cNvPicPr>
            <a:picLocks noChangeAspect="1"/>
          </p:cNvPicPr>
          <p:nvPr/>
        </p:nvPicPr>
        <p:blipFill>
          <a:blip r:embed="rId3"/>
          <a:stretch>
            <a:fillRect/>
          </a:stretch>
        </p:blipFill>
        <p:spPr>
          <a:xfrm>
            <a:off x="5349852" y="0"/>
            <a:ext cx="6662883" cy="6858000"/>
          </a:xfrm>
          <a:prstGeom prst="rect">
            <a:avLst/>
          </a:prstGeom>
        </p:spPr>
      </p:pic>
    </p:spTree>
    <p:extLst>
      <p:ext uri="{BB962C8B-B14F-4D97-AF65-F5344CB8AC3E}">
        <p14:creationId xmlns:p14="http://schemas.microsoft.com/office/powerpoint/2010/main" val="1475674363"/>
      </p:ext>
    </p:extLst>
  </p:cSld>
  <p:clrMapOvr>
    <a:masterClrMapping/>
  </p:clrMapOvr>
  <mc:AlternateContent xmlns:mc="http://schemas.openxmlformats.org/markup-compatibility/2006" xmlns:p14="http://schemas.microsoft.com/office/powerpoint/2010/main">
    <mc:Choice Requires="p14">
      <p:transition spd="slow" p14:dur="2000" advTm="7874"/>
    </mc:Choice>
    <mc:Fallback xmlns="">
      <p:transition spd="slow" advTm="787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D3817-2352-4078-47A0-90F96800E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DD59C-96EC-0E1C-E6EF-F1CB595A9C40}"/>
              </a:ext>
            </a:extLst>
          </p:cNvPr>
          <p:cNvSpPr>
            <a:spLocks noGrp="1"/>
          </p:cNvSpPr>
          <p:nvPr>
            <p:ph type="title"/>
          </p:nvPr>
        </p:nvSpPr>
        <p:spPr/>
        <p:txBody>
          <a:bodyPr/>
          <a:lstStyle/>
          <a:p>
            <a:r>
              <a:rPr lang="en-GB" dirty="0"/>
              <a:t>History</a:t>
            </a:r>
          </a:p>
        </p:txBody>
      </p:sp>
      <p:pic>
        <p:nvPicPr>
          <p:cNvPr id="5" name="Picture 4">
            <a:extLst>
              <a:ext uri="{FF2B5EF4-FFF2-40B4-BE49-F238E27FC236}">
                <a16:creationId xmlns:a16="http://schemas.microsoft.com/office/drawing/2014/main" id="{69A25C30-04FA-C70D-34A1-32039D4F8F68}"/>
              </a:ext>
            </a:extLst>
          </p:cNvPr>
          <p:cNvPicPr>
            <a:picLocks noChangeAspect="1"/>
          </p:cNvPicPr>
          <p:nvPr/>
        </p:nvPicPr>
        <p:blipFill>
          <a:blip r:embed="rId2"/>
          <a:stretch>
            <a:fillRect/>
          </a:stretch>
        </p:blipFill>
        <p:spPr>
          <a:xfrm>
            <a:off x="6956070" y="5994980"/>
            <a:ext cx="5087060" cy="781159"/>
          </a:xfrm>
          <a:prstGeom prst="rect">
            <a:avLst/>
          </a:prstGeom>
        </p:spPr>
      </p:pic>
      <p:sp>
        <p:nvSpPr>
          <p:cNvPr id="6" name="Content Placeholder 5">
            <a:extLst>
              <a:ext uri="{FF2B5EF4-FFF2-40B4-BE49-F238E27FC236}">
                <a16:creationId xmlns:a16="http://schemas.microsoft.com/office/drawing/2014/main" id="{5761B38E-1B74-1B27-8F87-066D90FE436F}"/>
              </a:ext>
            </a:extLst>
          </p:cNvPr>
          <p:cNvSpPr>
            <a:spLocks noGrp="1"/>
          </p:cNvSpPr>
          <p:nvPr>
            <p:ph idx="1"/>
          </p:nvPr>
        </p:nvSpPr>
        <p:spPr>
          <a:xfrm>
            <a:off x="6376133" y="4830160"/>
            <a:ext cx="3230575" cy="839232"/>
          </a:xfrm>
        </p:spPr>
        <p:txBody>
          <a:bodyPr>
            <a:normAutofit/>
          </a:bodyPr>
          <a:lstStyle/>
          <a:p>
            <a:pPr marL="0" indent="0">
              <a:buNone/>
            </a:pPr>
            <a:r>
              <a:rPr lang="en-GB" sz="3600" dirty="0">
                <a:solidFill>
                  <a:schemeClr val="bg1"/>
                </a:solidFill>
              </a:rPr>
              <a:t>32,000 views</a:t>
            </a:r>
          </a:p>
        </p:txBody>
      </p:sp>
      <p:pic>
        <p:nvPicPr>
          <p:cNvPr id="4" name="Picture 3">
            <a:extLst>
              <a:ext uri="{FF2B5EF4-FFF2-40B4-BE49-F238E27FC236}">
                <a16:creationId xmlns:a16="http://schemas.microsoft.com/office/drawing/2014/main" id="{3B5AECC8-4959-A813-A444-108767353474}"/>
              </a:ext>
            </a:extLst>
          </p:cNvPr>
          <p:cNvPicPr>
            <a:picLocks noChangeAspect="1"/>
          </p:cNvPicPr>
          <p:nvPr/>
        </p:nvPicPr>
        <p:blipFill>
          <a:blip r:embed="rId3"/>
          <a:srcRect t="5161"/>
          <a:stretch/>
        </p:blipFill>
        <p:spPr>
          <a:xfrm>
            <a:off x="246833" y="638978"/>
            <a:ext cx="11698333" cy="5032312"/>
          </a:xfrm>
          <a:prstGeom prst="rect">
            <a:avLst/>
          </a:prstGeom>
        </p:spPr>
      </p:pic>
    </p:spTree>
    <p:extLst>
      <p:ext uri="{BB962C8B-B14F-4D97-AF65-F5344CB8AC3E}">
        <p14:creationId xmlns:p14="http://schemas.microsoft.com/office/powerpoint/2010/main" val="4291404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7D56-6DC5-4C98-9D24-C7E7AF0B4B8C}"/>
              </a:ext>
            </a:extLst>
          </p:cNvPr>
          <p:cNvSpPr>
            <a:spLocks noGrp="1"/>
          </p:cNvSpPr>
          <p:nvPr>
            <p:ph type="title"/>
          </p:nvPr>
        </p:nvSpPr>
        <p:spPr>
          <a:xfrm>
            <a:off x="361017" y="6386512"/>
            <a:ext cx="5257800" cy="471488"/>
          </a:xfrm>
        </p:spPr>
        <p:txBody>
          <a:bodyPr>
            <a:normAutofit/>
          </a:bodyPr>
          <a:lstStyle/>
          <a:p>
            <a:r>
              <a:rPr lang="en-GB" sz="1400" dirty="0">
                <a:solidFill>
                  <a:srgbClr val="00B0F0"/>
                </a:solidFill>
                <a:hlinkClick r:id="rId2">
                  <a:extLst>
                    <a:ext uri="{A12FA001-AC4F-418D-AE19-62706E023703}">
                      <ahyp:hlinkClr xmlns:ahyp="http://schemas.microsoft.com/office/drawing/2018/hyperlinkcolor" val="tx"/>
                    </a:ext>
                  </a:extLst>
                </a:hlinkClick>
              </a:rPr>
              <a:t>https://www.bbc.co.uk/news/world-europe-isle-of-man-60403776</a:t>
            </a:r>
            <a:r>
              <a:rPr lang="en-GB" sz="1400" dirty="0">
                <a:solidFill>
                  <a:srgbClr val="00B0F0"/>
                </a:solidFill>
              </a:rPr>
              <a:t> </a:t>
            </a:r>
          </a:p>
        </p:txBody>
      </p:sp>
      <p:pic>
        <p:nvPicPr>
          <p:cNvPr id="5" name="Picture 4">
            <a:extLst>
              <a:ext uri="{FF2B5EF4-FFF2-40B4-BE49-F238E27FC236}">
                <a16:creationId xmlns:a16="http://schemas.microsoft.com/office/drawing/2014/main" id="{F9540DDB-DDB5-4D19-8BDA-ED8BD59261C0}"/>
              </a:ext>
            </a:extLst>
          </p:cNvPr>
          <p:cNvPicPr>
            <a:picLocks noChangeAspect="1"/>
          </p:cNvPicPr>
          <p:nvPr/>
        </p:nvPicPr>
        <p:blipFill rotWithShape="1">
          <a:blip r:embed="rId3"/>
          <a:srcRect r="1807" b="2638"/>
          <a:stretch/>
        </p:blipFill>
        <p:spPr>
          <a:xfrm>
            <a:off x="5880951" y="105786"/>
            <a:ext cx="6036762" cy="6410325"/>
          </a:xfrm>
          <a:prstGeom prst="rect">
            <a:avLst/>
          </a:prstGeom>
        </p:spPr>
      </p:pic>
      <p:sp>
        <p:nvSpPr>
          <p:cNvPr id="6" name="TextBox 5">
            <a:extLst>
              <a:ext uri="{FF2B5EF4-FFF2-40B4-BE49-F238E27FC236}">
                <a16:creationId xmlns:a16="http://schemas.microsoft.com/office/drawing/2014/main" id="{DBA0DC02-FE95-42E0-9794-92104BE21EF4}"/>
              </a:ext>
            </a:extLst>
          </p:cNvPr>
          <p:cNvSpPr txBox="1"/>
          <p:nvPr/>
        </p:nvSpPr>
        <p:spPr>
          <a:xfrm>
            <a:off x="98883" y="1729613"/>
            <a:ext cx="6153150"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Aptos" panose="02110004020202020204"/>
                <a:ea typeface="+mn-ea"/>
                <a:cs typeface="+mn-cs"/>
              </a:rPr>
              <a:t>James </a:t>
            </a:r>
            <a:r>
              <a:rPr kumimoji="0" lang="en-GB" sz="3600" b="0" i="0" u="none" strike="noStrike" kern="1200" cap="none" spc="0" normalizeH="0" baseline="0" noProof="0" dirty="0" err="1">
                <a:ln>
                  <a:noFill/>
                </a:ln>
                <a:effectLst/>
                <a:uLnTx/>
                <a:uFillTx/>
                <a:latin typeface="Aptos" panose="02110004020202020204"/>
                <a:ea typeface="+mn-ea"/>
                <a:cs typeface="+mn-cs"/>
              </a:rPr>
              <a:t>Schimmin</a:t>
            </a:r>
            <a:endParaRPr kumimoji="0" lang="en-GB" sz="3600" b="0" i="0" u="none" strike="noStrike" kern="1200" cap="none" spc="0" normalizeH="0" baseline="0" noProof="0" dirty="0">
              <a:ln>
                <a:noFill/>
              </a:ln>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Aptos" panose="02110004020202020204"/>
                <a:ea typeface="+mn-ea"/>
                <a:cs typeface="+mn-cs"/>
              </a:rPr>
              <a:t>Feb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Aptos" panose="02110004020202020204"/>
                <a:ea typeface="+mn-ea"/>
                <a:cs typeface="+mn-cs"/>
              </a:rPr>
              <a:t>Four anaesthetists arrested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latin typeface="Aptos" panose="02110004020202020204"/>
                <a:ea typeface="+mn-ea"/>
                <a:cs typeface="+mn-cs"/>
              </a:rPr>
              <a:t>Charged with manslaughter</a:t>
            </a:r>
          </a:p>
        </p:txBody>
      </p:sp>
    </p:spTree>
    <p:extLst>
      <p:ext uri="{BB962C8B-B14F-4D97-AF65-F5344CB8AC3E}">
        <p14:creationId xmlns:p14="http://schemas.microsoft.com/office/powerpoint/2010/main" val="3281525744"/>
      </p:ext>
    </p:extLst>
  </p:cSld>
  <p:clrMapOvr>
    <a:masterClrMapping/>
  </p:clrMapOvr>
  <mc:AlternateContent xmlns:mc="http://schemas.openxmlformats.org/markup-compatibility/2006" xmlns:p14="http://schemas.microsoft.com/office/powerpoint/2010/main">
    <mc:Choice Requires="p14">
      <p:transition spd="slow" p14:dur="2000" advTm="16521"/>
    </mc:Choice>
    <mc:Fallback xmlns="">
      <p:transition spd="slow" advTm="1652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0419-B6EB-C124-0431-CA4526B51772}"/>
              </a:ext>
            </a:extLst>
          </p:cNvPr>
          <p:cNvSpPr>
            <a:spLocks noGrp="1"/>
          </p:cNvSpPr>
          <p:nvPr>
            <p:ph type="title"/>
          </p:nvPr>
        </p:nvSpPr>
        <p:spPr>
          <a:xfrm>
            <a:off x="478972" y="2857500"/>
            <a:ext cx="3979906" cy="1143000"/>
          </a:xfrm>
        </p:spPr>
        <p:txBody>
          <a:bodyPr>
            <a:normAutofit fontScale="90000"/>
          </a:bodyPr>
          <a:lstStyle/>
          <a:p>
            <a:r>
              <a:rPr lang="en-GB" dirty="0"/>
              <a:t>Joseph Parker</a:t>
            </a:r>
            <a:br>
              <a:rPr lang="en-GB" dirty="0"/>
            </a:br>
            <a:br>
              <a:rPr lang="en-GB" dirty="0"/>
            </a:br>
            <a:r>
              <a:rPr lang="en-GB" dirty="0"/>
              <a:t>Unrecognised oesophageal intubation</a:t>
            </a:r>
            <a:br>
              <a:rPr lang="en-GB" dirty="0"/>
            </a:br>
            <a:br>
              <a:rPr lang="en-GB" dirty="0"/>
            </a:br>
            <a:r>
              <a:rPr lang="en-GB" sz="3600" dirty="0">
                <a:solidFill>
                  <a:schemeClr val="bg1">
                    <a:lumMod val="75000"/>
                  </a:schemeClr>
                </a:solidFill>
              </a:rPr>
              <a:t>- not reported as such</a:t>
            </a:r>
            <a:br>
              <a:rPr lang="en-GB" sz="3600" dirty="0">
                <a:solidFill>
                  <a:schemeClr val="bg1">
                    <a:lumMod val="75000"/>
                  </a:schemeClr>
                </a:solidFill>
              </a:rPr>
            </a:br>
            <a:r>
              <a:rPr lang="en-GB" sz="3600" dirty="0">
                <a:solidFill>
                  <a:schemeClr val="bg1">
                    <a:lumMod val="75000"/>
                  </a:schemeClr>
                </a:solidFill>
              </a:rPr>
              <a:t>- inquest May 2024</a:t>
            </a:r>
            <a:br>
              <a:rPr lang="en-GB" sz="3600" dirty="0">
                <a:solidFill>
                  <a:schemeClr val="bg1">
                    <a:lumMod val="75000"/>
                  </a:schemeClr>
                </a:solidFill>
              </a:rPr>
            </a:br>
            <a:r>
              <a:rPr lang="en-GB" sz="3600" dirty="0">
                <a:solidFill>
                  <a:schemeClr val="bg1">
                    <a:lumMod val="75000"/>
                  </a:schemeClr>
                </a:solidFill>
              </a:rPr>
              <a:t>- no PFD report</a:t>
            </a:r>
            <a:endParaRPr lang="en-GB" dirty="0">
              <a:solidFill>
                <a:schemeClr val="bg1">
                  <a:lumMod val="75000"/>
                </a:schemeClr>
              </a:solidFill>
            </a:endParaRPr>
          </a:p>
        </p:txBody>
      </p:sp>
      <p:pic>
        <p:nvPicPr>
          <p:cNvPr id="10" name="Picture 9">
            <a:extLst>
              <a:ext uri="{FF2B5EF4-FFF2-40B4-BE49-F238E27FC236}">
                <a16:creationId xmlns:a16="http://schemas.microsoft.com/office/drawing/2014/main" id="{F7273518-63AE-6252-08AE-B0C3A0A5CC03}"/>
              </a:ext>
            </a:extLst>
          </p:cNvPr>
          <p:cNvPicPr>
            <a:picLocks noChangeAspect="1"/>
          </p:cNvPicPr>
          <p:nvPr/>
        </p:nvPicPr>
        <p:blipFill rotWithShape="1">
          <a:blip r:embed="rId2"/>
          <a:srcRect l="2036" t="27145" r="27325" b="10079"/>
          <a:stretch/>
        </p:blipFill>
        <p:spPr>
          <a:xfrm>
            <a:off x="5147033" y="490195"/>
            <a:ext cx="6683605" cy="4430598"/>
          </a:xfrm>
          <a:prstGeom prst="rect">
            <a:avLst/>
          </a:prstGeom>
        </p:spPr>
      </p:pic>
      <p:sp>
        <p:nvSpPr>
          <p:cNvPr id="14" name="TextBox 13">
            <a:extLst>
              <a:ext uri="{FF2B5EF4-FFF2-40B4-BE49-F238E27FC236}">
                <a16:creationId xmlns:a16="http://schemas.microsoft.com/office/drawing/2014/main" id="{7F979962-01F1-83FD-68F6-EA45039A9E95}"/>
              </a:ext>
            </a:extLst>
          </p:cNvPr>
          <p:cNvSpPr txBox="1"/>
          <p:nvPr/>
        </p:nvSpPr>
        <p:spPr>
          <a:xfrm>
            <a:off x="4458878" y="5839904"/>
            <a:ext cx="413836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F0"/>
                </a:solidFill>
                <a:effectLst/>
                <a:uLnTx/>
                <a:uFillTx/>
                <a:latin typeface="Aptos" panose="02110004020202020204"/>
                <a:ea typeface="+mn-ea"/>
                <a:cs typeface="+mn-cs"/>
                <a:hlinkClick r:id="rId3">
                  <a:extLst>
                    <a:ext uri="{A12FA001-AC4F-418D-AE19-62706E023703}">
                      <ahyp:hlinkClr xmlns:ahyp="http://schemas.microsoft.com/office/drawing/2018/hyperlinkcolor" val="tx"/>
                    </a:ext>
                  </a:extLst>
                </a:hlinkClick>
              </a:rPr>
              <a:t>https://uk.news.yahoo.com/gifted-student-joseph-parker-died-111646898.html</a:t>
            </a:r>
            <a:r>
              <a:rPr kumimoji="0" lang="en-GB" sz="1800" b="0" i="0" u="none" strike="noStrike" kern="1200" cap="none" spc="0" normalizeH="0" baseline="0" noProof="0" dirty="0">
                <a:ln>
                  <a:noFill/>
                </a:ln>
                <a:solidFill>
                  <a:srgbClr val="00B0F0"/>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4238458571"/>
      </p:ext>
    </p:extLst>
  </p:cSld>
  <p:clrMapOvr>
    <a:masterClrMapping/>
  </p:clrMapOvr>
  <mc:AlternateContent xmlns:mc="http://schemas.openxmlformats.org/markup-compatibility/2006" xmlns:p14="http://schemas.microsoft.com/office/powerpoint/2010/main">
    <mc:Choice Requires="p14">
      <p:transition spd="slow" p14:dur="2000" advTm="37587"/>
    </mc:Choice>
    <mc:Fallback xmlns="">
      <p:transition spd="slow" advTm="3758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0419-B6EB-C124-0431-CA4526B51772}"/>
              </a:ext>
            </a:extLst>
          </p:cNvPr>
          <p:cNvSpPr>
            <a:spLocks noGrp="1"/>
          </p:cNvSpPr>
          <p:nvPr>
            <p:ph type="title"/>
          </p:nvPr>
        </p:nvSpPr>
        <p:spPr>
          <a:xfrm>
            <a:off x="473725" y="2519174"/>
            <a:ext cx="3542184" cy="1143000"/>
          </a:xfrm>
        </p:spPr>
        <p:txBody>
          <a:bodyPr>
            <a:normAutofit fontScale="90000"/>
          </a:bodyPr>
          <a:lstStyle/>
          <a:p>
            <a:r>
              <a:rPr lang="en-GB" dirty="0">
                <a:solidFill>
                  <a:schemeClr val="bg1"/>
                </a:solidFill>
              </a:rPr>
              <a:t>UOI – not reported as such</a:t>
            </a:r>
          </a:p>
        </p:txBody>
      </p:sp>
      <p:pic>
        <p:nvPicPr>
          <p:cNvPr id="9" name="Picture 8">
            <a:extLst>
              <a:ext uri="{FF2B5EF4-FFF2-40B4-BE49-F238E27FC236}">
                <a16:creationId xmlns:a16="http://schemas.microsoft.com/office/drawing/2014/main" id="{8527F601-12B2-98AC-832C-4F7C0A99C0F3}"/>
              </a:ext>
            </a:extLst>
          </p:cNvPr>
          <p:cNvPicPr>
            <a:picLocks noChangeAspect="1"/>
          </p:cNvPicPr>
          <p:nvPr/>
        </p:nvPicPr>
        <p:blipFill rotWithShape="1">
          <a:blip r:embed="rId2"/>
          <a:srcRect l="-6043" t="-83325" r="6043" b="83325"/>
          <a:stretch/>
        </p:blipFill>
        <p:spPr>
          <a:xfrm>
            <a:off x="983432" y="-5087618"/>
            <a:ext cx="8617644" cy="6428385"/>
          </a:xfrm>
          <a:prstGeom prst="rect">
            <a:avLst/>
          </a:prstGeom>
        </p:spPr>
      </p:pic>
      <p:pic>
        <p:nvPicPr>
          <p:cNvPr id="5" name="Picture 4">
            <a:extLst>
              <a:ext uri="{FF2B5EF4-FFF2-40B4-BE49-F238E27FC236}">
                <a16:creationId xmlns:a16="http://schemas.microsoft.com/office/drawing/2014/main" id="{2C84590F-1CB3-BBB4-1956-2CDD61C8B9AD}"/>
              </a:ext>
            </a:extLst>
          </p:cNvPr>
          <p:cNvPicPr>
            <a:picLocks noChangeAspect="1"/>
          </p:cNvPicPr>
          <p:nvPr/>
        </p:nvPicPr>
        <p:blipFill>
          <a:blip r:embed="rId3"/>
          <a:stretch>
            <a:fillRect/>
          </a:stretch>
        </p:blipFill>
        <p:spPr>
          <a:xfrm>
            <a:off x="3647728" y="1348893"/>
            <a:ext cx="6477904" cy="4448796"/>
          </a:xfrm>
          <a:prstGeom prst="rect">
            <a:avLst/>
          </a:prstGeom>
        </p:spPr>
      </p:pic>
      <p:sp>
        <p:nvSpPr>
          <p:cNvPr id="6" name="TextBox 5">
            <a:extLst>
              <a:ext uri="{FF2B5EF4-FFF2-40B4-BE49-F238E27FC236}">
                <a16:creationId xmlns:a16="http://schemas.microsoft.com/office/drawing/2014/main" id="{6E911297-9C51-52D7-1670-85408FDCC2D1}"/>
              </a:ext>
            </a:extLst>
          </p:cNvPr>
          <p:cNvSpPr txBox="1"/>
          <p:nvPr/>
        </p:nvSpPr>
        <p:spPr>
          <a:xfrm>
            <a:off x="3393121" y="5983581"/>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67886"/>
                </a:solidFill>
                <a:effectLst/>
                <a:uLnTx/>
                <a:uFillTx/>
                <a:latin typeface="Aptos" panose="02110004020202020204"/>
                <a:ea typeface="+mn-ea"/>
                <a:cs typeface="+mn-cs"/>
                <a:hlinkClick r:id="rId4">
                  <a:extLst>
                    <a:ext uri="{A12FA001-AC4F-418D-AE19-62706E023703}">
                      <ahyp:hlinkClr xmlns:ahyp="http://schemas.microsoft.com/office/drawing/2018/hyperlinkcolor" val="tx"/>
                    </a:ext>
                  </a:extLst>
                </a:hlinkClick>
              </a:rPr>
              <a:t>https://uk.news.yahoo.com/gifted-student-joseph-parker-died-111646898.</a:t>
            </a:r>
            <a:r>
              <a:rPr kumimoji="0" lang="en-GB" sz="1800" b="0" i="0" u="none" strike="noStrike" kern="1200" cap="none" spc="0" normalizeH="0" baseline="0" noProof="0" dirty="0">
                <a:ln>
                  <a:noFill/>
                </a:ln>
                <a:solidFill>
                  <a:schemeClr val="tx2">
                    <a:lumMod val="50000"/>
                    <a:lumOff val="50000"/>
                  </a:schemeClr>
                </a:solidFill>
                <a:effectLst/>
                <a:uLnTx/>
                <a:uFillTx/>
                <a:latin typeface="Aptos" panose="02110004020202020204"/>
                <a:ea typeface="+mn-ea"/>
                <a:cs typeface="+mn-cs"/>
                <a:hlinkClick r:id="rId4">
                  <a:extLst>
                    <a:ext uri="{A12FA001-AC4F-418D-AE19-62706E023703}">
                      <ahyp:hlinkClr xmlns:ahyp="http://schemas.microsoft.com/office/drawing/2018/hyperlinkcolor" val="tx"/>
                    </a:ext>
                  </a:extLst>
                </a:hlinkClick>
              </a:rPr>
              <a:t>html</a:t>
            </a:r>
            <a:r>
              <a:rPr kumimoji="0" lang="en-GB" sz="1800" b="0" i="0" u="none" strike="noStrike" kern="1200" cap="none" spc="0" normalizeH="0" baseline="0" noProof="0" dirty="0">
                <a:ln>
                  <a:noFill/>
                </a:ln>
                <a:solidFill>
                  <a:schemeClr val="tx2">
                    <a:lumMod val="50000"/>
                    <a:lumOff val="50000"/>
                  </a:schemeClr>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970994393"/>
      </p:ext>
    </p:extLst>
  </p:cSld>
  <p:clrMapOvr>
    <a:masterClrMapping/>
  </p:clrMapOvr>
  <mc:AlternateContent xmlns:mc="http://schemas.openxmlformats.org/markup-compatibility/2006" xmlns:p14="http://schemas.microsoft.com/office/powerpoint/2010/main">
    <mc:Choice Requires="p14">
      <p:transition spd="slow" p14:dur="2000" advTm="1776"/>
    </mc:Choice>
    <mc:Fallback xmlns="">
      <p:transition spd="slow" advTm="177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C9A4C61A-A3D0-5C8E-C0DB-3F1C12AE2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B96B6-A31D-253C-7AA4-C65EA06F7BE7}"/>
              </a:ext>
            </a:extLst>
          </p:cNvPr>
          <p:cNvSpPr>
            <a:spLocks noGrp="1"/>
          </p:cNvSpPr>
          <p:nvPr>
            <p:ph type="title"/>
          </p:nvPr>
        </p:nvSpPr>
        <p:spPr>
          <a:xfrm>
            <a:off x="478972" y="2857500"/>
            <a:ext cx="3979906" cy="1143000"/>
          </a:xfrm>
        </p:spPr>
        <p:txBody>
          <a:bodyPr>
            <a:normAutofit fontScale="90000"/>
          </a:bodyPr>
          <a:lstStyle/>
          <a:p>
            <a:r>
              <a:rPr lang="en-GB" dirty="0"/>
              <a:t>Joseph Parker</a:t>
            </a:r>
            <a:br>
              <a:rPr lang="en-GB" dirty="0"/>
            </a:br>
            <a:br>
              <a:rPr lang="en-GB" dirty="0"/>
            </a:br>
            <a:r>
              <a:rPr lang="en-GB" dirty="0"/>
              <a:t>Unrecognised oesophageal intubation</a:t>
            </a:r>
            <a:br>
              <a:rPr lang="en-GB" dirty="0"/>
            </a:br>
            <a:br>
              <a:rPr lang="en-GB" dirty="0"/>
            </a:br>
            <a:r>
              <a:rPr lang="en-GB" sz="3600" dirty="0"/>
              <a:t>- not reported as such</a:t>
            </a:r>
            <a:br>
              <a:rPr lang="en-GB" sz="3600" dirty="0"/>
            </a:br>
            <a:r>
              <a:rPr lang="en-GB" sz="3600" dirty="0"/>
              <a:t>- inquest May 2024</a:t>
            </a:r>
            <a:br>
              <a:rPr lang="en-GB" sz="3600" dirty="0"/>
            </a:br>
            <a:r>
              <a:rPr lang="en-GB" sz="3600" dirty="0"/>
              <a:t>- no PFD report</a:t>
            </a:r>
            <a:endParaRPr lang="en-GB" dirty="0"/>
          </a:p>
        </p:txBody>
      </p:sp>
      <p:pic>
        <p:nvPicPr>
          <p:cNvPr id="10" name="Picture 9">
            <a:extLst>
              <a:ext uri="{FF2B5EF4-FFF2-40B4-BE49-F238E27FC236}">
                <a16:creationId xmlns:a16="http://schemas.microsoft.com/office/drawing/2014/main" id="{6A25FBA2-FC13-D21B-F80F-36FBF69643C6}"/>
              </a:ext>
            </a:extLst>
          </p:cNvPr>
          <p:cNvPicPr>
            <a:picLocks noChangeAspect="1"/>
          </p:cNvPicPr>
          <p:nvPr/>
        </p:nvPicPr>
        <p:blipFill rotWithShape="1">
          <a:blip r:embed="rId2"/>
          <a:srcRect l="2036" t="27145" r="27325" b="10079"/>
          <a:stretch/>
        </p:blipFill>
        <p:spPr>
          <a:xfrm>
            <a:off x="5147033" y="490195"/>
            <a:ext cx="6683605" cy="4430598"/>
          </a:xfrm>
          <a:prstGeom prst="rect">
            <a:avLst/>
          </a:prstGeom>
        </p:spPr>
      </p:pic>
      <p:sp>
        <p:nvSpPr>
          <p:cNvPr id="14" name="TextBox 13">
            <a:extLst>
              <a:ext uri="{FF2B5EF4-FFF2-40B4-BE49-F238E27FC236}">
                <a16:creationId xmlns:a16="http://schemas.microsoft.com/office/drawing/2014/main" id="{F89CCDE5-980A-6AB5-B4FB-5C912202783A}"/>
              </a:ext>
            </a:extLst>
          </p:cNvPr>
          <p:cNvSpPr txBox="1"/>
          <p:nvPr/>
        </p:nvSpPr>
        <p:spPr>
          <a:xfrm>
            <a:off x="4458878" y="5839904"/>
            <a:ext cx="413836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F0"/>
                </a:solidFill>
                <a:effectLst/>
                <a:uLnTx/>
                <a:uFillTx/>
                <a:latin typeface="Aptos" panose="02110004020202020204"/>
                <a:ea typeface="+mn-ea"/>
                <a:cs typeface="+mn-cs"/>
                <a:hlinkClick r:id="rId3">
                  <a:extLst>
                    <a:ext uri="{A12FA001-AC4F-418D-AE19-62706E023703}">
                      <ahyp:hlinkClr xmlns:ahyp="http://schemas.microsoft.com/office/drawing/2018/hyperlinkcolor" val="tx"/>
                    </a:ext>
                  </a:extLst>
                </a:hlinkClick>
              </a:rPr>
              <a:t>https://uk.news.yahoo.com/gifted-student-joseph-parker-died-111646898.html</a:t>
            </a:r>
            <a:r>
              <a:rPr kumimoji="0" lang="en-GB" sz="1800" b="0" i="0" u="none" strike="noStrike" kern="1200" cap="none" spc="0" normalizeH="0" baseline="0" noProof="0" dirty="0">
                <a:ln>
                  <a:noFill/>
                </a:ln>
                <a:solidFill>
                  <a:srgbClr val="00B0F0"/>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4030907735"/>
      </p:ext>
    </p:extLst>
  </p:cSld>
  <p:clrMapOvr>
    <a:masterClrMapping/>
  </p:clrMapOvr>
  <mc:AlternateContent xmlns:mc="http://schemas.openxmlformats.org/markup-compatibility/2006" xmlns:p14="http://schemas.microsoft.com/office/powerpoint/2010/main">
    <mc:Choice Requires="p14">
      <p:transition spd="slow" p14:dur="2000" advTm="37587"/>
    </mc:Choice>
    <mc:Fallback xmlns="">
      <p:transition spd="slow" advTm="3758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9CACD-E37C-1FAD-33E0-6DFA2E134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9BCAE-0895-8923-CCF9-4A68D6AE253A}"/>
              </a:ext>
            </a:extLst>
          </p:cNvPr>
          <p:cNvSpPr>
            <a:spLocks noGrp="1"/>
          </p:cNvSpPr>
          <p:nvPr>
            <p:ph type="title"/>
          </p:nvPr>
        </p:nvSpPr>
        <p:spPr/>
        <p:txBody>
          <a:bodyPr/>
          <a:lstStyle/>
          <a:p>
            <a:r>
              <a:rPr lang="en-GB" dirty="0"/>
              <a:t>PUMA</a:t>
            </a:r>
          </a:p>
        </p:txBody>
      </p:sp>
      <p:sp>
        <p:nvSpPr>
          <p:cNvPr id="3" name="Content Placeholder 2">
            <a:extLst>
              <a:ext uri="{FF2B5EF4-FFF2-40B4-BE49-F238E27FC236}">
                <a16:creationId xmlns:a16="http://schemas.microsoft.com/office/drawing/2014/main" id="{169A49C0-48C3-BB26-5F24-F35F51886625}"/>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EE23E5C6-0F46-AD1D-0BCB-583B943EF6D2}"/>
              </a:ext>
            </a:extLst>
          </p:cNvPr>
          <p:cNvPicPr>
            <a:picLocks noChangeAspect="1"/>
          </p:cNvPicPr>
          <p:nvPr/>
        </p:nvPicPr>
        <p:blipFill>
          <a:blip r:embed="rId2"/>
          <a:stretch>
            <a:fillRect/>
          </a:stretch>
        </p:blipFill>
        <p:spPr>
          <a:xfrm>
            <a:off x="7726680" y="5915708"/>
            <a:ext cx="4378960" cy="792384"/>
          </a:xfrm>
          <a:prstGeom prst="rect">
            <a:avLst/>
          </a:prstGeom>
        </p:spPr>
      </p:pic>
      <p:pic>
        <p:nvPicPr>
          <p:cNvPr id="7" name="Picture 6">
            <a:extLst>
              <a:ext uri="{FF2B5EF4-FFF2-40B4-BE49-F238E27FC236}">
                <a16:creationId xmlns:a16="http://schemas.microsoft.com/office/drawing/2014/main" id="{2BC1960D-4293-13E2-BF09-54A55521D952}"/>
              </a:ext>
            </a:extLst>
          </p:cNvPr>
          <p:cNvPicPr>
            <a:picLocks noChangeAspect="1"/>
          </p:cNvPicPr>
          <p:nvPr/>
        </p:nvPicPr>
        <p:blipFill>
          <a:blip r:embed="rId3"/>
          <a:stretch>
            <a:fillRect/>
          </a:stretch>
        </p:blipFill>
        <p:spPr>
          <a:xfrm>
            <a:off x="6674284" y="5915708"/>
            <a:ext cx="1052396" cy="878158"/>
          </a:xfrm>
          <a:prstGeom prst="rect">
            <a:avLst/>
          </a:prstGeom>
        </p:spPr>
      </p:pic>
    </p:spTree>
    <p:extLst>
      <p:ext uri="{BB962C8B-B14F-4D97-AF65-F5344CB8AC3E}">
        <p14:creationId xmlns:p14="http://schemas.microsoft.com/office/powerpoint/2010/main" val="3485872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 name="PUMA6cWide.png" descr="PUMA6cWide.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7777" y="5931037"/>
            <a:ext cx="1247158" cy="904707"/>
          </a:xfrm>
          <a:prstGeom prst="rect">
            <a:avLst/>
          </a:prstGeom>
          <a:ln w="12700">
            <a:miter lim="400000"/>
          </a:ln>
        </p:spPr>
      </p:pic>
      <p:pic>
        <p:nvPicPr>
          <p:cNvPr id="3" name="Picture 2">
            <a:extLst>
              <a:ext uri="{FF2B5EF4-FFF2-40B4-BE49-F238E27FC236}">
                <a16:creationId xmlns:a16="http://schemas.microsoft.com/office/drawing/2014/main" id="{58B8D363-10F6-544A-293F-038F9D6C14B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961442" y="4399307"/>
            <a:ext cx="2047312" cy="2141371"/>
          </a:xfrm>
          <a:prstGeom prst="rect">
            <a:avLst/>
          </a:prstGeom>
        </p:spPr>
      </p:pic>
      <p:pic>
        <p:nvPicPr>
          <p:cNvPr id="2" name="Picture 1">
            <a:extLst>
              <a:ext uri="{FF2B5EF4-FFF2-40B4-BE49-F238E27FC236}">
                <a16:creationId xmlns:a16="http://schemas.microsoft.com/office/drawing/2014/main" id="{BBC6BC92-96CB-1EFE-45B7-7C94B665D0B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18408" y="130262"/>
            <a:ext cx="11722267" cy="3298738"/>
          </a:xfrm>
          <a:prstGeom prst="rect">
            <a:avLst/>
          </a:prstGeom>
          <a:ln>
            <a:solidFill>
              <a:schemeClr val="tx1"/>
            </a:solidFill>
          </a:ln>
        </p:spPr>
      </p:pic>
      <p:sp>
        <p:nvSpPr>
          <p:cNvPr id="5" name="TextBox 4">
            <a:extLst>
              <a:ext uri="{FF2B5EF4-FFF2-40B4-BE49-F238E27FC236}">
                <a16:creationId xmlns:a16="http://schemas.microsoft.com/office/drawing/2014/main" id="{3D15AB1E-2399-3914-56DD-D35B7D260D12}"/>
              </a:ext>
            </a:extLst>
          </p:cNvPr>
          <p:cNvSpPr txBox="1"/>
          <p:nvPr/>
        </p:nvSpPr>
        <p:spPr>
          <a:xfrm>
            <a:off x="485802" y="644892"/>
            <a:ext cx="722532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Read and know the PUMA guidelines</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86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A504-4EFA-6E9D-3514-3061A7473955}"/>
              </a:ext>
            </a:extLst>
          </p:cNvPr>
          <p:cNvSpPr>
            <a:spLocks noGrp="1"/>
          </p:cNvSpPr>
          <p:nvPr>
            <p:ph type="title"/>
          </p:nvPr>
        </p:nvSpPr>
        <p:spPr>
          <a:xfrm>
            <a:off x="9825" y="1035206"/>
            <a:ext cx="2714521" cy="1325563"/>
          </a:xfrm>
        </p:spPr>
        <p:txBody>
          <a:bodyPr/>
          <a:lstStyle/>
          <a:p>
            <a:r>
              <a:rPr lang="en-GB" dirty="0">
                <a:solidFill>
                  <a:schemeClr val="bg1"/>
                </a:solidFill>
              </a:rPr>
              <a:t>Endorsed</a:t>
            </a:r>
            <a:endParaRPr lang="en-GB" dirty="0"/>
          </a:p>
        </p:txBody>
      </p:sp>
      <p:sp>
        <p:nvSpPr>
          <p:cNvPr id="13" name="Title 1">
            <a:extLst>
              <a:ext uri="{FF2B5EF4-FFF2-40B4-BE49-F238E27FC236}">
                <a16:creationId xmlns:a16="http://schemas.microsoft.com/office/drawing/2014/main" id="{183B2356-8634-922D-EC0B-444B38CBA79F}"/>
              </a:ext>
            </a:extLst>
          </p:cNvPr>
          <p:cNvSpPr txBox="1">
            <a:spLocks/>
          </p:cNvSpPr>
          <p:nvPr/>
        </p:nvSpPr>
        <p:spPr>
          <a:xfrm>
            <a:off x="7877168" y="372424"/>
            <a:ext cx="27145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Light" panose="020F0302020204030204"/>
                <a:ea typeface="+mj-ea"/>
                <a:cs typeface="+mj-cs"/>
              </a:rPr>
              <a:t>Supported</a:t>
            </a: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5" name="Picture 14">
            <a:extLst>
              <a:ext uri="{FF2B5EF4-FFF2-40B4-BE49-F238E27FC236}">
                <a16:creationId xmlns:a16="http://schemas.microsoft.com/office/drawing/2014/main" id="{F5605650-D80C-F950-6E3D-C016D5799993}"/>
              </a:ext>
            </a:extLst>
          </p:cNvPr>
          <p:cNvPicPr>
            <a:picLocks noChangeAspect="1"/>
          </p:cNvPicPr>
          <p:nvPr/>
        </p:nvPicPr>
        <p:blipFill>
          <a:blip r:embed="rId2"/>
          <a:srcRect r="7067"/>
          <a:stretch/>
        </p:blipFill>
        <p:spPr>
          <a:xfrm>
            <a:off x="6114853" y="1431000"/>
            <a:ext cx="5967167" cy="5375804"/>
          </a:xfrm>
          <a:prstGeom prst="rect">
            <a:avLst/>
          </a:prstGeom>
        </p:spPr>
      </p:pic>
      <p:pic>
        <p:nvPicPr>
          <p:cNvPr id="8" name="Picture 7">
            <a:extLst>
              <a:ext uri="{FF2B5EF4-FFF2-40B4-BE49-F238E27FC236}">
                <a16:creationId xmlns:a16="http://schemas.microsoft.com/office/drawing/2014/main" id="{2A569860-1E33-9108-B358-714BAE5C6E4E}"/>
              </a:ext>
            </a:extLst>
          </p:cNvPr>
          <p:cNvPicPr>
            <a:picLocks noChangeAspect="1"/>
          </p:cNvPicPr>
          <p:nvPr/>
        </p:nvPicPr>
        <p:blipFill>
          <a:blip r:embed="rId3"/>
          <a:stretch>
            <a:fillRect/>
          </a:stretch>
        </p:blipFill>
        <p:spPr>
          <a:xfrm>
            <a:off x="38019" y="1943532"/>
            <a:ext cx="2594317" cy="4957822"/>
          </a:xfrm>
          <a:prstGeom prst="rect">
            <a:avLst/>
          </a:prstGeom>
        </p:spPr>
      </p:pic>
      <p:pic>
        <p:nvPicPr>
          <p:cNvPr id="9" name="Picture 8">
            <a:extLst>
              <a:ext uri="{FF2B5EF4-FFF2-40B4-BE49-F238E27FC236}">
                <a16:creationId xmlns:a16="http://schemas.microsoft.com/office/drawing/2014/main" id="{A652CBC1-2A1A-AAA3-626C-9CEDBCE131D6}"/>
              </a:ext>
            </a:extLst>
          </p:cNvPr>
          <p:cNvPicPr>
            <a:picLocks noChangeAspect="1"/>
          </p:cNvPicPr>
          <p:nvPr/>
        </p:nvPicPr>
        <p:blipFill>
          <a:blip r:embed="rId4"/>
          <a:srcRect l="1647" t="5023" r="1" b="8834"/>
          <a:stretch/>
        </p:blipFill>
        <p:spPr>
          <a:xfrm>
            <a:off x="3108787" y="28504"/>
            <a:ext cx="3795861" cy="1141873"/>
          </a:xfrm>
          <a:prstGeom prst="rect">
            <a:avLst/>
          </a:prstGeom>
        </p:spPr>
      </p:pic>
      <p:sp>
        <p:nvSpPr>
          <p:cNvPr id="11" name="Title 1">
            <a:extLst>
              <a:ext uri="{FF2B5EF4-FFF2-40B4-BE49-F238E27FC236}">
                <a16:creationId xmlns:a16="http://schemas.microsoft.com/office/drawing/2014/main" id="{58FF1C8F-9E70-CCE9-FA36-A50B54E8912B}"/>
              </a:ext>
            </a:extLst>
          </p:cNvPr>
          <p:cNvSpPr txBox="1">
            <a:spLocks/>
          </p:cNvSpPr>
          <p:nvPr/>
        </p:nvSpPr>
        <p:spPr>
          <a:xfrm>
            <a:off x="100552" y="-123721"/>
            <a:ext cx="27145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Light" panose="020F0302020204030204"/>
                <a:ea typeface="+mj-ea"/>
                <a:cs typeface="+mj-cs"/>
              </a:rPr>
              <a:t>PUMA</a:t>
            </a:r>
          </a:p>
        </p:txBody>
      </p:sp>
      <p:pic>
        <p:nvPicPr>
          <p:cNvPr id="21" name="Picture 20">
            <a:extLst>
              <a:ext uri="{FF2B5EF4-FFF2-40B4-BE49-F238E27FC236}">
                <a16:creationId xmlns:a16="http://schemas.microsoft.com/office/drawing/2014/main" id="{01DF176F-B13F-3EBE-BF73-996CA3E57650}"/>
              </a:ext>
            </a:extLst>
          </p:cNvPr>
          <p:cNvPicPr>
            <a:picLocks noChangeAspect="1"/>
          </p:cNvPicPr>
          <p:nvPr/>
        </p:nvPicPr>
        <p:blipFill>
          <a:blip r:embed="rId5"/>
          <a:stretch>
            <a:fillRect/>
          </a:stretch>
        </p:blipFill>
        <p:spPr>
          <a:xfrm>
            <a:off x="1847843" y="-5512"/>
            <a:ext cx="1371791" cy="1162212"/>
          </a:xfrm>
          <a:prstGeom prst="rect">
            <a:avLst/>
          </a:prstGeom>
        </p:spPr>
      </p:pic>
    </p:spTree>
    <p:extLst>
      <p:ext uri="{BB962C8B-B14F-4D97-AF65-F5344CB8AC3E}">
        <p14:creationId xmlns:p14="http://schemas.microsoft.com/office/powerpoint/2010/main" val="3619781570"/>
      </p:ext>
    </p:extLst>
  </p:cSld>
  <p:clrMapOvr>
    <a:masterClrMapping/>
  </p:clrMapOvr>
  <mc:AlternateContent xmlns:mc="http://schemas.openxmlformats.org/markup-compatibility/2006" xmlns:p14="http://schemas.microsoft.com/office/powerpoint/2010/main">
    <mc:Choice Requires="p14">
      <p:transition spd="slow" p14:dur="2000" advTm="9575"/>
    </mc:Choice>
    <mc:Fallback xmlns="">
      <p:transition spd="slow" advTm="957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A504-4EFA-6E9D-3514-3061A7473955}"/>
              </a:ext>
            </a:extLst>
          </p:cNvPr>
          <p:cNvSpPr>
            <a:spLocks noGrp="1"/>
          </p:cNvSpPr>
          <p:nvPr>
            <p:ph type="title"/>
          </p:nvPr>
        </p:nvSpPr>
        <p:spPr>
          <a:xfrm>
            <a:off x="9825" y="1035206"/>
            <a:ext cx="2714521" cy="1325563"/>
          </a:xfrm>
        </p:spPr>
        <p:txBody>
          <a:bodyPr/>
          <a:lstStyle/>
          <a:p>
            <a:r>
              <a:rPr lang="en-GB" dirty="0">
                <a:solidFill>
                  <a:schemeClr val="bg1"/>
                </a:solidFill>
              </a:rPr>
              <a:t>Endorsed</a:t>
            </a:r>
            <a:endParaRPr lang="en-GB" dirty="0"/>
          </a:p>
        </p:txBody>
      </p:sp>
      <p:sp>
        <p:nvSpPr>
          <p:cNvPr id="13" name="Title 1">
            <a:extLst>
              <a:ext uri="{FF2B5EF4-FFF2-40B4-BE49-F238E27FC236}">
                <a16:creationId xmlns:a16="http://schemas.microsoft.com/office/drawing/2014/main" id="{183B2356-8634-922D-EC0B-444B38CBA79F}"/>
              </a:ext>
            </a:extLst>
          </p:cNvPr>
          <p:cNvSpPr txBox="1">
            <a:spLocks/>
          </p:cNvSpPr>
          <p:nvPr/>
        </p:nvSpPr>
        <p:spPr>
          <a:xfrm>
            <a:off x="7914875" y="473370"/>
            <a:ext cx="27145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Light" panose="020F0302020204030204"/>
                <a:ea typeface="+mj-ea"/>
                <a:cs typeface="+mj-cs"/>
              </a:rPr>
              <a:t>Supported</a:t>
            </a: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5" name="Picture 14">
            <a:extLst>
              <a:ext uri="{FF2B5EF4-FFF2-40B4-BE49-F238E27FC236}">
                <a16:creationId xmlns:a16="http://schemas.microsoft.com/office/drawing/2014/main" id="{F5605650-D80C-F950-6E3D-C016D5799993}"/>
              </a:ext>
            </a:extLst>
          </p:cNvPr>
          <p:cNvPicPr>
            <a:picLocks noChangeAspect="1"/>
          </p:cNvPicPr>
          <p:nvPr/>
        </p:nvPicPr>
        <p:blipFill>
          <a:blip r:embed="rId2"/>
          <a:srcRect r="7067"/>
          <a:stretch/>
        </p:blipFill>
        <p:spPr>
          <a:xfrm>
            <a:off x="6114853" y="1431000"/>
            <a:ext cx="5967167" cy="5375804"/>
          </a:xfrm>
          <a:prstGeom prst="rect">
            <a:avLst/>
          </a:prstGeom>
        </p:spPr>
      </p:pic>
      <p:pic>
        <p:nvPicPr>
          <p:cNvPr id="4" name="Picture 3">
            <a:extLst>
              <a:ext uri="{FF2B5EF4-FFF2-40B4-BE49-F238E27FC236}">
                <a16:creationId xmlns:a16="http://schemas.microsoft.com/office/drawing/2014/main" id="{5C9A7FE6-6F71-183A-4F62-5381DB6226C8}"/>
              </a:ext>
            </a:extLst>
          </p:cNvPr>
          <p:cNvPicPr>
            <a:picLocks noChangeAspect="1"/>
          </p:cNvPicPr>
          <p:nvPr/>
        </p:nvPicPr>
        <p:blipFill>
          <a:blip r:embed="rId3"/>
          <a:stretch>
            <a:fillRect/>
          </a:stretch>
        </p:blipFill>
        <p:spPr>
          <a:xfrm>
            <a:off x="2655254" y="3069871"/>
            <a:ext cx="3345468" cy="1881826"/>
          </a:xfrm>
          <a:prstGeom prst="rect">
            <a:avLst/>
          </a:prstGeom>
        </p:spPr>
      </p:pic>
      <p:pic>
        <p:nvPicPr>
          <p:cNvPr id="8" name="Picture 7">
            <a:extLst>
              <a:ext uri="{FF2B5EF4-FFF2-40B4-BE49-F238E27FC236}">
                <a16:creationId xmlns:a16="http://schemas.microsoft.com/office/drawing/2014/main" id="{2A569860-1E33-9108-B358-714BAE5C6E4E}"/>
              </a:ext>
            </a:extLst>
          </p:cNvPr>
          <p:cNvPicPr>
            <a:picLocks noChangeAspect="1"/>
          </p:cNvPicPr>
          <p:nvPr/>
        </p:nvPicPr>
        <p:blipFill>
          <a:blip r:embed="rId4"/>
          <a:stretch>
            <a:fillRect/>
          </a:stretch>
        </p:blipFill>
        <p:spPr>
          <a:xfrm>
            <a:off x="38019" y="1943532"/>
            <a:ext cx="2594317" cy="4957822"/>
          </a:xfrm>
          <a:prstGeom prst="rect">
            <a:avLst/>
          </a:prstGeom>
        </p:spPr>
      </p:pic>
      <p:sp>
        <p:nvSpPr>
          <p:cNvPr id="10" name="Rectangle 9">
            <a:extLst>
              <a:ext uri="{FF2B5EF4-FFF2-40B4-BE49-F238E27FC236}">
                <a16:creationId xmlns:a16="http://schemas.microsoft.com/office/drawing/2014/main" id="{42E06BE4-E33F-E5A8-9B1C-A914386D3912}"/>
              </a:ext>
            </a:extLst>
          </p:cNvPr>
          <p:cNvSpPr/>
          <p:nvPr/>
        </p:nvSpPr>
        <p:spPr>
          <a:xfrm>
            <a:off x="2724346" y="3069871"/>
            <a:ext cx="3248095" cy="18818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5D8229-5F58-DB0D-FBD9-AAE669779F24}"/>
              </a:ext>
            </a:extLst>
          </p:cNvPr>
          <p:cNvSpPr/>
          <p:nvPr/>
        </p:nvSpPr>
        <p:spPr>
          <a:xfrm>
            <a:off x="6133709" y="2242283"/>
            <a:ext cx="2482392" cy="236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65294FB-2847-9A2D-1A66-0A0E5C64A18A}"/>
              </a:ext>
            </a:extLst>
          </p:cNvPr>
          <p:cNvSpPr/>
          <p:nvPr/>
        </p:nvSpPr>
        <p:spPr>
          <a:xfrm>
            <a:off x="93200" y="2131364"/>
            <a:ext cx="1283113" cy="11377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821E874-BD37-ED7E-8CCA-8D5B15A28F86}"/>
              </a:ext>
            </a:extLst>
          </p:cNvPr>
          <p:cNvSpPr/>
          <p:nvPr/>
        </p:nvSpPr>
        <p:spPr>
          <a:xfrm>
            <a:off x="6133709" y="3322913"/>
            <a:ext cx="3147854" cy="2149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96E5AC9-9CA3-CAF1-2505-63A2D5CFF431}"/>
              </a:ext>
            </a:extLst>
          </p:cNvPr>
          <p:cNvSpPr/>
          <p:nvPr/>
        </p:nvSpPr>
        <p:spPr>
          <a:xfrm>
            <a:off x="6133709" y="4560356"/>
            <a:ext cx="2048757" cy="236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2DFAA08-BA5C-2A4A-EE7A-ECF74C8EABEF}"/>
              </a:ext>
            </a:extLst>
          </p:cNvPr>
          <p:cNvSpPr/>
          <p:nvPr/>
        </p:nvSpPr>
        <p:spPr>
          <a:xfrm>
            <a:off x="6124280" y="5601709"/>
            <a:ext cx="2275003" cy="236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52CBC1-2A1A-AAA3-626C-9CEDBCE131D6}"/>
              </a:ext>
            </a:extLst>
          </p:cNvPr>
          <p:cNvPicPr>
            <a:picLocks noChangeAspect="1"/>
          </p:cNvPicPr>
          <p:nvPr/>
        </p:nvPicPr>
        <p:blipFill>
          <a:blip r:embed="rId5"/>
          <a:srcRect l="1647" t="5023" r="1" b="8834"/>
          <a:stretch/>
        </p:blipFill>
        <p:spPr>
          <a:xfrm>
            <a:off x="3108787" y="28504"/>
            <a:ext cx="3795861" cy="1141873"/>
          </a:xfrm>
          <a:prstGeom prst="rect">
            <a:avLst/>
          </a:prstGeom>
        </p:spPr>
      </p:pic>
      <p:sp>
        <p:nvSpPr>
          <p:cNvPr id="11" name="Title 1">
            <a:extLst>
              <a:ext uri="{FF2B5EF4-FFF2-40B4-BE49-F238E27FC236}">
                <a16:creationId xmlns:a16="http://schemas.microsoft.com/office/drawing/2014/main" id="{58FF1C8F-9E70-CCE9-FA36-A50B54E8912B}"/>
              </a:ext>
            </a:extLst>
          </p:cNvPr>
          <p:cNvSpPr txBox="1">
            <a:spLocks/>
          </p:cNvSpPr>
          <p:nvPr/>
        </p:nvSpPr>
        <p:spPr>
          <a:xfrm>
            <a:off x="100552" y="-123721"/>
            <a:ext cx="27145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Light" panose="020F0302020204030204"/>
                <a:ea typeface="+mj-ea"/>
                <a:cs typeface="+mj-cs"/>
              </a:rPr>
              <a:t>PUMA</a:t>
            </a:r>
          </a:p>
        </p:txBody>
      </p:sp>
      <p:pic>
        <p:nvPicPr>
          <p:cNvPr id="21" name="Picture 20">
            <a:extLst>
              <a:ext uri="{FF2B5EF4-FFF2-40B4-BE49-F238E27FC236}">
                <a16:creationId xmlns:a16="http://schemas.microsoft.com/office/drawing/2014/main" id="{01DF176F-B13F-3EBE-BF73-996CA3E57650}"/>
              </a:ext>
            </a:extLst>
          </p:cNvPr>
          <p:cNvPicPr>
            <a:picLocks noChangeAspect="1"/>
          </p:cNvPicPr>
          <p:nvPr/>
        </p:nvPicPr>
        <p:blipFill>
          <a:blip r:embed="rId6"/>
          <a:stretch>
            <a:fillRect/>
          </a:stretch>
        </p:blipFill>
        <p:spPr>
          <a:xfrm>
            <a:off x="1847843" y="-5512"/>
            <a:ext cx="1371791" cy="1162212"/>
          </a:xfrm>
          <a:prstGeom prst="rect">
            <a:avLst/>
          </a:prstGeom>
        </p:spPr>
      </p:pic>
    </p:spTree>
    <p:extLst>
      <p:ext uri="{BB962C8B-B14F-4D97-AF65-F5344CB8AC3E}">
        <p14:creationId xmlns:p14="http://schemas.microsoft.com/office/powerpoint/2010/main" val="4230012091"/>
      </p:ext>
    </p:extLst>
  </p:cSld>
  <p:clrMapOvr>
    <a:masterClrMapping/>
  </p:clrMapOvr>
  <mc:AlternateContent xmlns:mc="http://schemas.openxmlformats.org/markup-compatibility/2006" xmlns:p14="http://schemas.microsoft.com/office/powerpoint/2010/main">
    <mc:Choice Requires="p14">
      <p:transition spd="slow" p14:dur="2000" advTm="27309"/>
    </mc:Choice>
    <mc:Fallback xmlns="">
      <p:transition spd="slow" advTm="2730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3646-7DAB-205B-8EF0-B24FDE224645}"/>
              </a:ext>
            </a:extLst>
          </p:cNvPr>
          <p:cNvSpPr>
            <a:spLocks noGrp="1"/>
          </p:cNvSpPr>
          <p:nvPr>
            <p:ph type="title"/>
          </p:nvPr>
        </p:nvSpPr>
        <p:spPr/>
        <p:txBody>
          <a:bodyPr/>
          <a:lstStyle/>
          <a:p>
            <a:r>
              <a:rPr lang="en-GB" dirty="0">
                <a:solidFill>
                  <a:schemeClr val="bg1"/>
                </a:solidFill>
                <a:latin typeface="Aptos" panose="020B0004020202020204" pitchFamily="34" charset="0"/>
              </a:rPr>
              <a:t>Principles</a:t>
            </a:r>
          </a:p>
        </p:txBody>
      </p:sp>
      <p:sp>
        <p:nvSpPr>
          <p:cNvPr id="3" name="Content Placeholder 2">
            <a:extLst>
              <a:ext uri="{FF2B5EF4-FFF2-40B4-BE49-F238E27FC236}">
                <a16:creationId xmlns:a16="http://schemas.microsoft.com/office/drawing/2014/main" id="{15ED4E13-8344-DE2B-7BF4-564298D8AC07}"/>
              </a:ext>
            </a:extLst>
          </p:cNvPr>
          <p:cNvSpPr>
            <a:spLocks noGrp="1"/>
          </p:cNvSpPr>
          <p:nvPr>
            <p:ph idx="1"/>
          </p:nvPr>
        </p:nvSpPr>
        <p:spPr/>
        <p:txBody>
          <a:bodyPr/>
          <a:lstStyle/>
          <a:p>
            <a:pPr marL="0" indent="0">
              <a:buNone/>
            </a:pPr>
            <a:endParaRPr lang="en-GB" dirty="0"/>
          </a:p>
          <a:p>
            <a:pPr marL="0" indent="0">
              <a:buNone/>
            </a:pPr>
            <a:r>
              <a:rPr lang="en-GB" sz="3200" dirty="0">
                <a:solidFill>
                  <a:schemeClr val="bg1"/>
                </a:solidFill>
                <a:latin typeface="Aptos" panose="020B0004020202020204" pitchFamily="34" charset="0"/>
              </a:rPr>
              <a:t>It happens to anyone</a:t>
            </a:r>
          </a:p>
          <a:p>
            <a:pPr marL="0" indent="0">
              <a:buNone/>
            </a:pPr>
            <a:r>
              <a:rPr lang="en-GB" sz="3200" dirty="0">
                <a:solidFill>
                  <a:schemeClr val="bg1"/>
                </a:solidFill>
                <a:latin typeface="Aptos" panose="020B0004020202020204" pitchFamily="34" charset="0"/>
              </a:rPr>
              <a:t>Safety first</a:t>
            </a:r>
          </a:p>
          <a:p>
            <a:pPr marL="0" indent="0">
              <a:buNone/>
            </a:pPr>
            <a:r>
              <a:rPr lang="en-GB" sz="3200" dirty="0">
                <a:solidFill>
                  <a:schemeClr val="bg1"/>
                </a:solidFill>
                <a:latin typeface="Aptos" panose="020B0004020202020204" pitchFamily="34" charset="0"/>
              </a:rPr>
              <a:t>If in doubt, take it out - go to a ‘place of safety’ </a:t>
            </a:r>
          </a:p>
          <a:p>
            <a:pPr marL="0" indent="0">
              <a:buNone/>
            </a:pPr>
            <a:r>
              <a:rPr lang="en-GB" sz="3200" dirty="0">
                <a:solidFill>
                  <a:schemeClr val="bg1"/>
                </a:solidFill>
                <a:latin typeface="Aptos" panose="020B0004020202020204" pitchFamily="34" charset="0"/>
              </a:rPr>
              <a:t>Be prepared to be wrong</a:t>
            </a:r>
          </a:p>
          <a:p>
            <a:pPr marL="0" indent="0">
              <a:buNone/>
            </a:pPr>
            <a:r>
              <a:rPr lang="en-GB" sz="3200" dirty="0">
                <a:solidFill>
                  <a:schemeClr val="bg1"/>
                </a:solidFill>
                <a:latin typeface="Aptos" panose="020B0004020202020204" pitchFamily="34" charset="0"/>
              </a:rPr>
              <a:t>Work as a team</a:t>
            </a:r>
          </a:p>
          <a:p>
            <a:pPr marL="0" indent="0">
              <a:buNone/>
            </a:pPr>
            <a:endParaRPr lang="en-GB" dirty="0"/>
          </a:p>
        </p:txBody>
      </p:sp>
    </p:spTree>
    <p:extLst>
      <p:ext uri="{BB962C8B-B14F-4D97-AF65-F5344CB8AC3E}">
        <p14:creationId xmlns:p14="http://schemas.microsoft.com/office/powerpoint/2010/main" val="792027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Screen Shot 2022-09-09 at 10.12.25 AM.png" descr="Screen Shot 2022-09-09 at 10.12.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44" y="328206"/>
            <a:ext cx="11562512" cy="6201587"/>
          </a:xfrm>
          <a:prstGeom prst="rect">
            <a:avLst/>
          </a:prstGeom>
          <a:ln w="12700">
            <a:miter lim="400000"/>
          </a:ln>
        </p:spPr>
      </p:pic>
      <p:sp>
        <p:nvSpPr>
          <p:cNvPr id="2" name="Rectangle 1">
            <a:extLst>
              <a:ext uri="{FF2B5EF4-FFF2-40B4-BE49-F238E27FC236}">
                <a16:creationId xmlns:a16="http://schemas.microsoft.com/office/drawing/2014/main" id="{15E4C8D5-D316-46C0-5EA8-D51BE47E568A}"/>
              </a:ext>
            </a:extLst>
          </p:cNvPr>
          <p:cNvSpPr/>
          <p:nvPr/>
        </p:nvSpPr>
        <p:spPr>
          <a:xfrm>
            <a:off x="423788" y="3877938"/>
            <a:ext cx="5377571" cy="5924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8268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6DDE7-1F39-C330-43C5-F4E0A3677F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4BAD3A-8C4D-4F07-8C4F-8120DD41E85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2684115" y="3745736"/>
            <a:ext cx="3155546" cy="2945176"/>
          </a:xfrm>
          <a:prstGeom prst="rect">
            <a:avLst/>
          </a:prstGeom>
        </p:spPr>
      </p:pic>
      <p:sp>
        <p:nvSpPr>
          <p:cNvPr id="2" name="Title 1">
            <a:extLst>
              <a:ext uri="{FF2B5EF4-FFF2-40B4-BE49-F238E27FC236}">
                <a16:creationId xmlns:a16="http://schemas.microsoft.com/office/drawing/2014/main" id="{512236AD-C332-332F-23BD-CD8F0531413C}"/>
              </a:ext>
            </a:extLst>
          </p:cNvPr>
          <p:cNvSpPr>
            <a:spLocks noGrp="1"/>
          </p:cNvSpPr>
          <p:nvPr>
            <p:ph type="title"/>
          </p:nvPr>
        </p:nvSpPr>
        <p:spPr/>
        <p:txBody>
          <a:bodyPr/>
          <a:lstStyle/>
          <a:p>
            <a:r>
              <a:rPr lang="en-GB" dirty="0"/>
              <a:t>History</a:t>
            </a:r>
          </a:p>
        </p:txBody>
      </p:sp>
      <p:sp>
        <p:nvSpPr>
          <p:cNvPr id="3" name="Content Placeholder 2">
            <a:extLst>
              <a:ext uri="{FF2B5EF4-FFF2-40B4-BE49-F238E27FC236}">
                <a16:creationId xmlns:a16="http://schemas.microsoft.com/office/drawing/2014/main" id="{E7C6A44B-E4A7-B73B-BABE-66C5B41A56E8}"/>
              </a:ext>
            </a:extLst>
          </p:cNvPr>
          <p:cNvSpPr>
            <a:spLocks noGrp="1"/>
          </p:cNvSpPr>
          <p:nvPr>
            <p:ph idx="1"/>
          </p:nvPr>
        </p:nvSpPr>
        <p:spPr>
          <a:xfrm>
            <a:off x="370840" y="1714183"/>
            <a:ext cx="4865091" cy="4351338"/>
          </a:xfrm>
        </p:spPr>
        <p:txBody>
          <a:bodyPr>
            <a:normAutofit lnSpcReduction="10000"/>
          </a:bodyPr>
          <a:lstStyle/>
          <a:p>
            <a:pPr marL="0" indent="0">
              <a:buNone/>
            </a:pPr>
            <a:r>
              <a:rPr lang="en-GB" dirty="0"/>
              <a:t>In the wake of coroner’s reports on death of Sharon Grierson &amp; Peter Saint</a:t>
            </a:r>
          </a:p>
          <a:p>
            <a:pPr marL="0" indent="0">
              <a:buNone/>
            </a:pPr>
            <a:endParaRPr lang="en-GB" dirty="0"/>
          </a:p>
          <a:p>
            <a:pPr marL="0" indent="0">
              <a:buNone/>
            </a:pPr>
            <a:r>
              <a:rPr lang="en-GB" dirty="0"/>
              <a:t>Term coined in this room by Lewys Richmond</a:t>
            </a:r>
          </a:p>
          <a:p>
            <a:pPr marL="0" indent="0">
              <a:buNone/>
            </a:pPr>
            <a:endParaRPr lang="en-GB" dirty="0"/>
          </a:p>
          <a:p>
            <a:pPr marL="0" indent="0">
              <a:buNone/>
            </a:pPr>
            <a:r>
              <a:rPr lang="en-GB" dirty="0"/>
              <a:t>RCoA video 2018</a:t>
            </a:r>
          </a:p>
          <a:p>
            <a:pPr marL="0" indent="0">
              <a:buNone/>
            </a:pPr>
            <a:endParaRPr lang="en-GB" dirty="0"/>
          </a:p>
          <a:p>
            <a:pPr marL="0" indent="0">
              <a:buNone/>
            </a:pPr>
            <a:r>
              <a:rPr lang="en-GB" dirty="0"/>
              <a:t>Still on website</a:t>
            </a:r>
          </a:p>
        </p:txBody>
      </p:sp>
      <p:pic>
        <p:nvPicPr>
          <p:cNvPr id="7" name="Picture 6">
            <a:extLst>
              <a:ext uri="{FF2B5EF4-FFF2-40B4-BE49-F238E27FC236}">
                <a16:creationId xmlns:a16="http://schemas.microsoft.com/office/drawing/2014/main" id="{9AE2C0B5-B332-8A65-DD7B-2EEB6390A022}"/>
              </a:ext>
            </a:extLst>
          </p:cNvPr>
          <p:cNvPicPr>
            <a:picLocks noChangeAspect="1"/>
          </p:cNvPicPr>
          <p:nvPr/>
        </p:nvPicPr>
        <p:blipFill>
          <a:blip r:embed="rId4"/>
          <a:srcRect l="3176" r="16207"/>
          <a:stretch/>
        </p:blipFill>
        <p:spPr>
          <a:xfrm>
            <a:off x="5321146" y="162072"/>
            <a:ext cx="6356733" cy="6533855"/>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1693737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201F0-845B-1292-D430-831DE6721477}"/>
              </a:ext>
            </a:extLst>
          </p:cNvPr>
          <p:cNvSpPr>
            <a:spLocks noGrp="1"/>
          </p:cNvSpPr>
          <p:nvPr>
            <p:ph type="title"/>
          </p:nvPr>
        </p:nvSpPr>
        <p:spPr>
          <a:xfrm>
            <a:off x="621383" y="157735"/>
            <a:ext cx="10515600" cy="1325563"/>
          </a:xfrm>
        </p:spPr>
        <p:txBody>
          <a:bodyPr/>
          <a:lstStyle/>
          <a:p>
            <a:r>
              <a:rPr lang="en-GB" dirty="0">
                <a:solidFill>
                  <a:schemeClr val="bg1"/>
                </a:solidFill>
              </a:rPr>
              <a:t>It is all about </a:t>
            </a:r>
            <a:r>
              <a:rPr lang="en-GB" dirty="0">
                <a:solidFill>
                  <a:schemeClr val="accent6">
                    <a:lumMod val="60000"/>
                    <a:lumOff val="40000"/>
                  </a:schemeClr>
                </a:solidFill>
              </a:rPr>
              <a:t>sustained exhaled capnography</a:t>
            </a:r>
          </a:p>
        </p:txBody>
      </p:sp>
      <p:sp>
        <p:nvSpPr>
          <p:cNvPr id="4" name="Content Placeholder 2">
            <a:extLst>
              <a:ext uri="{FF2B5EF4-FFF2-40B4-BE49-F238E27FC236}">
                <a16:creationId xmlns:a16="http://schemas.microsoft.com/office/drawing/2014/main" id="{06B6BC7D-D007-2F05-D1C9-6040CB219BC7}"/>
              </a:ext>
            </a:extLst>
          </p:cNvPr>
          <p:cNvSpPr txBox="1">
            <a:spLocks/>
          </p:cNvSpPr>
          <p:nvPr/>
        </p:nvSpPr>
        <p:spPr>
          <a:xfrm>
            <a:off x="471593" y="1483298"/>
            <a:ext cx="10984861" cy="2783404"/>
          </a:xfrm>
          <a:prstGeom prst="rect">
            <a:avLst/>
          </a:prstGeom>
          <a:solidFill>
            <a:sysClr val="window" lastClr="FFFFFF"/>
          </a:solidFill>
          <a:ln>
            <a:solidFill>
              <a:sysClr val="windowText" lastClr="00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-Level rises during exhalation &amp; falls during inspiration</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-Consistent or increasing amplitude over 7 breaths</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-Peak amplitude &gt; 1kPa (7.5 mmHg) above baseline</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-Reading is clinically appropriate</a:t>
            </a:r>
          </a:p>
        </p:txBody>
      </p:sp>
      <p:pic>
        <p:nvPicPr>
          <p:cNvPr id="6" name="Screen Shot 2022-09-10 at 10.00.56 AM.png" descr="Screen Shot 2022-09-10 at 10.00.56 AM.png">
            <a:extLst>
              <a:ext uri="{FF2B5EF4-FFF2-40B4-BE49-F238E27FC236}">
                <a16:creationId xmlns:a16="http://schemas.microsoft.com/office/drawing/2014/main" id="{434FB0DE-6C20-5FF0-64D0-7B28672D64B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21395" y="4266702"/>
            <a:ext cx="9685256" cy="2305511"/>
          </a:xfrm>
          <a:prstGeom prst="rect">
            <a:avLst/>
          </a:prstGeom>
          <a:ln w="12700">
            <a:miter lim="400000"/>
          </a:ln>
        </p:spPr>
      </p:pic>
    </p:spTree>
    <p:extLst>
      <p:ext uri="{BB962C8B-B14F-4D97-AF65-F5344CB8AC3E}">
        <p14:creationId xmlns:p14="http://schemas.microsoft.com/office/powerpoint/2010/main" val="1847354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201F0-845B-1292-D430-831DE6721477}"/>
              </a:ext>
            </a:extLst>
          </p:cNvPr>
          <p:cNvSpPr>
            <a:spLocks noGrp="1"/>
          </p:cNvSpPr>
          <p:nvPr>
            <p:ph type="title"/>
          </p:nvPr>
        </p:nvSpPr>
        <p:spPr>
          <a:xfrm>
            <a:off x="621383" y="157735"/>
            <a:ext cx="11322378" cy="1325563"/>
          </a:xfrm>
        </p:spPr>
        <p:txBody>
          <a:bodyPr/>
          <a:lstStyle/>
          <a:p>
            <a:r>
              <a:rPr lang="en-GB" dirty="0">
                <a:solidFill>
                  <a:schemeClr val="bg1"/>
                </a:solidFill>
              </a:rPr>
              <a:t>It is all about </a:t>
            </a:r>
            <a:r>
              <a:rPr lang="en-GB" dirty="0">
                <a:solidFill>
                  <a:srgbClr val="FF0000"/>
                </a:solidFill>
              </a:rPr>
              <a:t>sustained exhaled carbon dioxide</a:t>
            </a:r>
          </a:p>
        </p:txBody>
      </p:sp>
      <p:pic>
        <p:nvPicPr>
          <p:cNvPr id="5" name="Screen Shot 2022-09-10 at 10.00.56 AM.png" descr="Screen Shot 2022-09-10 at 10.00.56 AM.png">
            <a:extLst>
              <a:ext uri="{FF2B5EF4-FFF2-40B4-BE49-F238E27FC236}">
                <a16:creationId xmlns:a16="http://schemas.microsoft.com/office/drawing/2014/main" id="{9F23C507-CDDD-5624-62F5-D8F56C07CADE}"/>
              </a:ext>
            </a:extLst>
          </p:cNvPr>
          <p:cNvPicPr>
            <a:picLocks noChangeAspect="1"/>
          </p:cNvPicPr>
          <p:nvPr/>
        </p:nvPicPr>
        <p:blipFill rotWithShape="1">
          <a:blip r:embed="rId2" cstate="screen">
            <a:alphaModFix amt="35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144367" y="1357339"/>
            <a:ext cx="9685256" cy="2305511"/>
          </a:xfrm>
          <a:prstGeom prst="rect">
            <a:avLst/>
          </a:prstGeom>
          <a:ln w="12700">
            <a:miter lim="400000"/>
          </a:ln>
        </p:spPr>
      </p:pic>
      <p:pic>
        <p:nvPicPr>
          <p:cNvPr id="6" name="Picture 5">
            <a:extLst>
              <a:ext uri="{FF2B5EF4-FFF2-40B4-BE49-F238E27FC236}">
                <a16:creationId xmlns:a16="http://schemas.microsoft.com/office/drawing/2014/main" id="{4E1D3764-3531-33DE-BDDC-BC45E6236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367" y="3799062"/>
            <a:ext cx="9602190" cy="2929629"/>
          </a:xfrm>
          <a:prstGeom prst="rect">
            <a:avLst/>
          </a:prstGeom>
        </p:spPr>
      </p:pic>
    </p:spTree>
    <p:extLst>
      <p:ext uri="{BB962C8B-B14F-4D97-AF65-F5344CB8AC3E}">
        <p14:creationId xmlns:p14="http://schemas.microsoft.com/office/powerpoint/2010/main" val="3876623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93919-C1BC-F70C-CF5E-A784BD7EF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AE97D7-E7A0-0AF7-591F-BA20DBEC0A42}"/>
              </a:ext>
            </a:extLst>
          </p:cNvPr>
          <p:cNvSpPr>
            <a:spLocks noGrp="1"/>
          </p:cNvSpPr>
          <p:nvPr>
            <p:ph type="title"/>
          </p:nvPr>
        </p:nvSpPr>
        <p:spPr>
          <a:xfrm>
            <a:off x="320407" y="100720"/>
            <a:ext cx="10515600" cy="1325563"/>
          </a:xfrm>
        </p:spPr>
        <p:txBody>
          <a:bodyPr/>
          <a:lstStyle/>
          <a:p>
            <a:r>
              <a:rPr lang="en-GB" dirty="0"/>
              <a:t>Problems – NTWP is not sufficient</a:t>
            </a:r>
          </a:p>
        </p:txBody>
      </p:sp>
      <p:sp>
        <p:nvSpPr>
          <p:cNvPr id="3" name="Content Placeholder 2">
            <a:extLst>
              <a:ext uri="{FF2B5EF4-FFF2-40B4-BE49-F238E27FC236}">
                <a16:creationId xmlns:a16="http://schemas.microsoft.com/office/drawing/2014/main" id="{030DB9B0-83EE-101E-BCE3-83FED40E3FCC}"/>
              </a:ext>
            </a:extLst>
          </p:cNvPr>
          <p:cNvSpPr>
            <a:spLocks noGrp="1"/>
          </p:cNvSpPr>
          <p:nvPr>
            <p:ph idx="1"/>
          </p:nvPr>
        </p:nvSpPr>
        <p:spPr>
          <a:xfrm>
            <a:off x="474643" y="1386628"/>
            <a:ext cx="10515600" cy="4351338"/>
          </a:xfrm>
        </p:spPr>
        <p:txBody>
          <a:bodyPr/>
          <a:lstStyle/>
          <a:p>
            <a:pPr marL="0" indent="0">
              <a:buNone/>
            </a:pPr>
            <a:r>
              <a:rPr lang="en-GB" dirty="0"/>
              <a:t>Many UOI do have ‘a trace’</a:t>
            </a:r>
          </a:p>
        </p:txBody>
      </p:sp>
      <p:pic>
        <p:nvPicPr>
          <p:cNvPr id="5" name="Picture 4">
            <a:extLst>
              <a:ext uri="{FF2B5EF4-FFF2-40B4-BE49-F238E27FC236}">
                <a16:creationId xmlns:a16="http://schemas.microsoft.com/office/drawing/2014/main" id="{AD09A0F2-516C-D661-B7CC-33F76818E8E7}"/>
              </a:ext>
            </a:extLst>
          </p:cNvPr>
          <p:cNvPicPr>
            <a:picLocks noChangeAspect="1"/>
          </p:cNvPicPr>
          <p:nvPr/>
        </p:nvPicPr>
        <p:blipFill>
          <a:blip r:embed="rId2"/>
          <a:stretch>
            <a:fillRect/>
          </a:stretch>
        </p:blipFill>
        <p:spPr>
          <a:xfrm>
            <a:off x="7104940" y="6076841"/>
            <a:ext cx="5087060" cy="781159"/>
          </a:xfrm>
          <a:prstGeom prst="rect">
            <a:avLst/>
          </a:prstGeom>
        </p:spPr>
      </p:pic>
      <p:pic>
        <p:nvPicPr>
          <p:cNvPr id="4" name="Picture 3">
            <a:extLst>
              <a:ext uri="{FF2B5EF4-FFF2-40B4-BE49-F238E27FC236}">
                <a16:creationId xmlns:a16="http://schemas.microsoft.com/office/drawing/2014/main" id="{ED87F3E4-A9EC-1C7A-E65E-7BDE48BDF096}"/>
              </a:ext>
            </a:extLst>
          </p:cNvPr>
          <p:cNvPicPr>
            <a:picLocks noChangeAspect="1"/>
          </p:cNvPicPr>
          <p:nvPr/>
        </p:nvPicPr>
        <p:blipFill>
          <a:blip r:embed="rId3"/>
          <a:stretch>
            <a:fillRect/>
          </a:stretch>
        </p:blipFill>
        <p:spPr>
          <a:xfrm>
            <a:off x="320407" y="1939862"/>
            <a:ext cx="6085941" cy="4721130"/>
          </a:xfrm>
          <a:prstGeom prst="rect">
            <a:avLst/>
          </a:prstGeom>
        </p:spPr>
      </p:pic>
    </p:spTree>
    <p:extLst>
      <p:ext uri="{BB962C8B-B14F-4D97-AF65-F5344CB8AC3E}">
        <p14:creationId xmlns:p14="http://schemas.microsoft.com/office/powerpoint/2010/main" val="2262060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7675-8513-D935-DE63-0D0C9FB6B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71D2-F148-08F9-5F61-6DA3ACE0CC30}"/>
              </a:ext>
            </a:extLst>
          </p:cNvPr>
          <p:cNvSpPr>
            <a:spLocks noGrp="1"/>
          </p:cNvSpPr>
          <p:nvPr>
            <p:ph type="title"/>
          </p:nvPr>
        </p:nvSpPr>
        <p:spPr>
          <a:xfrm>
            <a:off x="419559" y="149908"/>
            <a:ext cx="10515600" cy="1325563"/>
          </a:xfrm>
        </p:spPr>
        <p:txBody>
          <a:bodyPr/>
          <a:lstStyle/>
          <a:p>
            <a:r>
              <a:rPr lang="en-GB" dirty="0"/>
              <a:t>Problems – confusion </a:t>
            </a:r>
            <a:br>
              <a:rPr lang="en-GB" dirty="0"/>
            </a:br>
            <a:r>
              <a:rPr lang="en-GB" dirty="0"/>
              <a:t>‘no trace = not always the wrong place’</a:t>
            </a:r>
          </a:p>
        </p:txBody>
      </p:sp>
      <p:sp>
        <p:nvSpPr>
          <p:cNvPr id="3" name="Content Placeholder 2">
            <a:extLst>
              <a:ext uri="{FF2B5EF4-FFF2-40B4-BE49-F238E27FC236}">
                <a16:creationId xmlns:a16="http://schemas.microsoft.com/office/drawing/2014/main" id="{140173E4-5672-6268-A0BC-0DB0412DCC3C}"/>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EE82353E-620C-733C-A23F-727088EA0966}"/>
              </a:ext>
            </a:extLst>
          </p:cNvPr>
          <p:cNvPicPr>
            <a:picLocks noChangeAspect="1"/>
          </p:cNvPicPr>
          <p:nvPr/>
        </p:nvPicPr>
        <p:blipFill>
          <a:blip r:embed="rId2"/>
          <a:stretch>
            <a:fillRect/>
          </a:stretch>
        </p:blipFill>
        <p:spPr>
          <a:xfrm>
            <a:off x="7726680" y="5915708"/>
            <a:ext cx="4378960" cy="792384"/>
          </a:xfrm>
          <a:prstGeom prst="rect">
            <a:avLst/>
          </a:prstGeom>
        </p:spPr>
      </p:pic>
      <p:pic>
        <p:nvPicPr>
          <p:cNvPr id="7" name="Picture 6">
            <a:extLst>
              <a:ext uri="{FF2B5EF4-FFF2-40B4-BE49-F238E27FC236}">
                <a16:creationId xmlns:a16="http://schemas.microsoft.com/office/drawing/2014/main" id="{0ACE92C8-B563-BE43-50E4-3DA5F632837B}"/>
              </a:ext>
            </a:extLst>
          </p:cNvPr>
          <p:cNvPicPr>
            <a:picLocks noChangeAspect="1"/>
          </p:cNvPicPr>
          <p:nvPr/>
        </p:nvPicPr>
        <p:blipFill>
          <a:blip r:embed="rId3"/>
          <a:stretch>
            <a:fillRect/>
          </a:stretch>
        </p:blipFill>
        <p:spPr>
          <a:xfrm>
            <a:off x="6674284" y="5915708"/>
            <a:ext cx="1052396" cy="878158"/>
          </a:xfrm>
          <a:prstGeom prst="rect">
            <a:avLst/>
          </a:prstGeom>
        </p:spPr>
      </p:pic>
      <p:pic>
        <p:nvPicPr>
          <p:cNvPr id="9" name="Picture 8">
            <a:extLst>
              <a:ext uri="{FF2B5EF4-FFF2-40B4-BE49-F238E27FC236}">
                <a16:creationId xmlns:a16="http://schemas.microsoft.com/office/drawing/2014/main" id="{CC699B5A-4F34-F463-83D4-2003FA23C8A5}"/>
              </a:ext>
            </a:extLst>
          </p:cNvPr>
          <p:cNvPicPr>
            <a:picLocks noChangeAspect="1"/>
          </p:cNvPicPr>
          <p:nvPr/>
        </p:nvPicPr>
        <p:blipFill>
          <a:blip r:embed="rId4"/>
          <a:srcRect b="21485"/>
          <a:stretch/>
        </p:blipFill>
        <p:spPr>
          <a:xfrm>
            <a:off x="234063" y="1475471"/>
            <a:ext cx="11479118" cy="2897693"/>
          </a:xfrm>
          <a:prstGeom prst="rect">
            <a:avLst/>
          </a:prstGeom>
        </p:spPr>
      </p:pic>
      <p:pic>
        <p:nvPicPr>
          <p:cNvPr id="6" name="Picture 5">
            <a:extLst>
              <a:ext uri="{FF2B5EF4-FFF2-40B4-BE49-F238E27FC236}">
                <a16:creationId xmlns:a16="http://schemas.microsoft.com/office/drawing/2014/main" id="{0CE89D76-6593-B0F6-4142-9F1F3446E347}"/>
              </a:ext>
            </a:extLst>
          </p:cNvPr>
          <p:cNvPicPr>
            <a:picLocks noChangeAspect="1"/>
          </p:cNvPicPr>
          <p:nvPr/>
        </p:nvPicPr>
        <p:blipFill>
          <a:blip r:embed="rId5"/>
          <a:stretch>
            <a:fillRect/>
          </a:stretch>
        </p:blipFill>
        <p:spPr>
          <a:xfrm>
            <a:off x="9962515" y="5514"/>
            <a:ext cx="2143125" cy="2143125"/>
          </a:xfrm>
          <a:prstGeom prst="rect">
            <a:avLst/>
          </a:prstGeom>
        </p:spPr>
      </p:pic>
      <p:sp>
        <p:nvSpPr>
          <p:cNvPr id="10" name="TextBox 9">
            <a:extLst>
              <a:ext uri="{FF2B5EF4-FFF2-40B4-BE49-F238E27FC236}">
                <a16:creationId xmlns:a16="http://schemas.microsoft.com/office/drawing/2014/main" id="{551F9B72-675D-6988-79F3-B04225E50585}"/>
              </a:ext>
            </a:extLst>
          </p:cNvPr>
          <p:cNvSpPr txBox="1"/>
          <p:nvPr/>
        </p:nvSpPr>
        <p:spPr>
          <a:xfrm>
            <a:off x="478819" y="4565230"/>
            <a:ext cx="6097836" cy="461665"/>
          </a:xfrm>
          <a:prstGeom prst="rect">
            <a:avLst/>
          </a:prstGeom>
          <a:noFill/>
        </p:spPr>
        <p:txBody>
          <a:bodyPr wrap="square">
            <a:spAutoFit/>
          </a:bodyPr>
          <a:lstStyle/>
          <a:p>
            <a:r>
              <a:rPr lang="en-GB" sz="2400" dirty="0"/>
              <a:t>BJA 2025: 134; 248-249 </a:t>
            </a:r>
          </a:p>
        </p:txBody>
      </p:sp>
    </p:spTree>
    <p:extLst>
      <p:ext uri="{BB962C8B-B14F-4D97-AF65-F5344CB8AC3E}">
        <p14:creationId xmlns:p14="http://schemas.microsoft.com/office/powerpoint/2010/main" val="3924331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6A98D-9826-7EBA-AE42-55C42AE8C762}"/>
              </a:ext>
            </a:extLst>
          </p:cNvPr>
          <p:cNvSpPr>
            <a:spLocks noGrp="1"/>
          </p:cNvSpPr>
          <p:nvPr>
            <p:ph type="title"/>
          </p:nvPr>
        </p:nvSpPr>
        <p:spPr>
          <a:xfrm>
            <a:off x="419559" y="149908"/>
            <a:ext cx="10515600" cy="1325563"/>
          </a:xfrm>
        </p:spPr>
        <p:txBody>
          <a:bodyPr/>
          <a:lstStyle/>
          <a:p>
            <a:r>
              <a:rPr lang="en-GB" dirty="0"/>
              <a:t>Problems – confusion </a:t>
            </a:r>
            <a:br>
              <a:rPr lang="en-GB" dirty="0"/>
            </a:br>
            <a:r>
              <a:rPr lang="en-GB" dirty="0"/>
              <a:t>‘have a trace = right place’</a:t>
            </a:r>
          </a:p>
        </p:txBody>
      </p:sp>
      <p:sp>
        <p:nvSpPr>
          <p:cNvPr id="3" name="Content Placeholder 2">
            <a:extLst>
              <a:ext uri="{FF2B5EF4-FFF2-40B4-BE49-F238E27FC236}">
                <a16:creationId xmlns:a16="http://schemas.microsoft.com/office/drawing/2014/main" id="{47E9EB6C-60B7-993C-3EE6-397B109E9B67}"/>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63453478-3704-72E2-625F-D98FE7AAB094}"/>
              </a:ext>
            </a:extLst>
          </p:cNvPr>
          <p:cNvPicPr>
            <a:picLocks noChangeAspect="1"/>
          </p:cNvPicPr>
          <p:nvPr/>
        </p:nvPicPr>
        <p:blipFill>
          <a:blip r:embed="rId2"/>
          <a:stretch>
            <a:fillRect/>
          </a:stretch>
        </p:blipFill>
        <p:spPr>
          <a:xfrm>
            <a:off x="7726680" y="5915708"/>
            <a:ext cx="4378960" cy="792384"/>
          </a:xfrm>
          <a:prstGeom prst="rect">
            <a:avLst/>
          </a:prstGeom>
        </p:spPr>
      </p:pic>
      <p:pic>
        <p:nvPicPr>
          <p:cNvPr id="7" name="Picture 6">
            <a:extLst>
              <a:ext uri="{FF2B5EF4-FFF2-40B4-BE49-F238E27FC236}">
                <a16:creationId xmlns:a16="http://schemas.microsoft.com/office/drawing/2014/main" id="{D798D504-BF28-9A62-FFB1-42817AC1F5AE}"/>
              </a:ext>
            </a:extLst>
          </p:cNvPr>
          <p:cNvPicPr>
            <a:picLocks noChangeAspect="1"/>
          </p:cNvPicPr>
          <p:nvPr/>
        </p:nvPicPr>
        <p:blipFill>
          <a:blip r:embed="rId3"/>
          <a:stretch>
            <a:fillRect/>
          </a:stretch>
        </p:blipFill>
        <p:spPr>
          <a:xfrm>
            <a:off x="6674284" y="5915708"/>
            <a:ext cx="1052396" cy="878158"/>
          </a:xfrm>
          <a:prstGeom prst="rect">
            <a:avLst/>
          </a:prstGeom>
        </p:spPr>
      </p:pic>
      <p:pic>
        <p:nvPicPr>
          <p:cNvPr id="11" name="Picture 10">
            <a:extLst>
              <a:ext uri="{FF2B5EF4-FFF2-40B4-BE49-F238E27FC236}">
                <a16:creationId xmlns:a16="http://schemas.microsoft.com/office/drawing/2014/main" id="{7898E588-D372-549B-64BD-B8BE2BDDCA02}"/>
              </a:ext>
            </a:extLst>
          </p:cNvPr>
          <p:cNvPicPr>
            <a:picLocks noChangeAspect="1"/>
          </p:cNvPicPr>
          <p:nvPr/>
        </p:nvPicPr>
        <p:blipFill>
          <a:blip r:embed="rId4"/>
          <a:stretch>
            <a:fillRect/>
          </a:stretch>
        </p:blipFill>
        <p:spPr>
          <a:xfrm>
            <a:off x="419559" y="1393898"/>
            <a:ext cx="9330369" cy="4521810"/>
          </a:xfrm>
          <a:prstGeom prst="rect">
            <a:avLst/>
          </a:prstGeom>
        </p:spPr>
      </p:pic>
      <p:pic>
        <p:nvPicPr>
          <p:cNvPr id="13" name="Picture 12">
            <a:extLst>
              <a:ext uri="{FF2B5EF4-FFF2-40B4-BE49-F238E27FC236}">
                <a16:creationId xmlns:a16="http://schemas.microsoft.com/office/drawing/2014/main" id="{16E88DB2-7D10-53C0-54E0-6AF37D5B0D1A}"/>
              </a:ext>
            </a:extLst>
          </p:cNvPr>
          <p:cNvPicPr>
            <a:picLocks noChangeAspect="1"/>
          </p:cNvPicPr>
          <p:nvPr/>
        </p:nvPicPr>
        <p:blipFill>
          <a:blip r:embed="rId5"/>
          <a:stretch>
            <a:fillRect/>
          </a:stretch>
        </p:blipFill>
        <p:spPr>
          <a:xfrm>
            <a:off x="9515873" y="-13984"/>
            <a:ext cx="2589767" cy="2589767"/>
          </a:xfrm>
          <a:prstGeom prst="rect">
            <a:avLst/>
          </a:prstGeom>
        </p:spPr>
      </p:pic>
    </p:spTree>
    <p:extLst>
      <p:ext uri="{BB962C8B-B14F-4D97-AF65-F5344CB8AC3E}">
        <p14:creationId xmlns:p14="http://schemas.microsoft.com/office/powerpoint/2010/main" val="363803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9805A-4542-280B-4896-7A82996B1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8DC83-CCD6-BD6C-5F12-D015769429D2}"/>
              </a:ext>
            </a:extLst>
          </p:cNvPr>
          <p:cNvSpPr>
            <a:spLocks noGrp="1"/>
          </p:cNvSpPr>
          <p:nvPr>
            <p:ph type="title"/>
          </p:nvPr>
        </p:nvSpPr>
        <p:spPr>
          <a:xfrm>
            <a:off x="122104" y="-66674"/>
            <a:ext cx="10515600" cy="1325563"/>
          </a:xfrm>
        </p:spPr>
        <p:txBody>
          <a:bodyPr/>
          <a:lstStyle/>
          <a:p>
            <a:r>
              <a:rPr lang="en-GB" dirty="0"/>
              <a:t>Time to retire</a:t>
            </a:r>
          </a:p>
        </p:txBody>
      </p:sp>
      <p:sp>
        <p:nvSpPr>
          <p:cNvPr id="3" name="Content Placeholder 2">
            <a:extLst>
              <a:ext uri="{FF2B5EF4-FFF2-40B4-BE49-F238E27FC236}">
                <a16:creationId xmlns:a16="http://schemas.microsoft.com/office/drawing/2014/main" id="{825FD248-B3DC-3FDD-3ED1-9BE088F29291}"/>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BE56AD51-9BA7-FF00-FD98-1C2FA23BE7DC}"/>
              </a:ext>
            </a:extLst>
          </p:cNvPr>
          <p:cNvPicPr>
            <a:picLocks noChangeAspect="1"/>
          </p:cNvPicPr>
          <p:nvPr/>
        </p:nvPicPr>
        <p:blipFill>
          <a:blip r:embed="rId2"/>
          <a:stretch>
            <a:fillRect/>
          </a:stretch>
        </p:blipFill>
        <p:spPr>
          <a:xfrm>
            <a:off x="7726680" y="5915708"/>
            <a:ext cx="4378960" cy="792384"/>
          </a:xfrm>
          <a:prstGeom prst="rect">
            <a:avLst/>
          </a:prstGeom>
        </p:spPr>
      </p:pic>
      <p:pic>
        <p:nvPicPr>
          <p:cNvPr id="7" name="Picture 6">
            <a:extLst>
              <a:ext uri="{FF2B5EF4-FFF2-40B4-BE49-F238E27FC236}">
                <a16:creationId xmlns:a16="http://schemas.microsoft.com/office/drawing/2014/main" id="{7CA22652-A6C5-369A-7F17-91114F1E86EB}"/>
              </a:ext>
            </a:extLst>
          </p:cNvPr>
          <p:cNvPicPr>
            <a:picLocks noChangeAspect="1"/>
          </p:cNvPicPr>
          <p:nvPr/>
        </p:nvPicPr>
        <p:blipFill>
          <a:blip r:embed="rId3"/>
          <a:stretch>
            <a:fillRect/>
          </a:stretch>
        </p:blipFill>
        <p:spPr>
          <a:xfrm>
            <a:off x="6674284" y="5915708"/>
            <a:ext cx="1052396" cy="878158"/>
          </a:xfrm>
          <a:prstGeom prst="rect">
            <a:avLst/>
          </a:prstGeom>
        </p:spPr>
      </p:pic>
      <p:pic>
        <p:nvPicPr>
          <p:cNvPr id="6" name="Picture 5">
            <a:extLst>
              <a:ext uri="{FF2B5EF4-FFF2-40B4-BE49-F238E27FC236}">
                <a16:creationId xmlns:a16="http://schemas.microsoft.com/office/drawing/2014/main" id="{D6193E9A-95E8-E677-BA5E-388880E5992C}"/>
              </a:ext>
            </a:extLst>
          </p:cNvPr>
          <p:cNvPicPr>
            <a:picLocks noChangeAspect="1"/>
          </p:cNvPicPr>
          <p:nvPr/>
        </p:nvPicPr>
        <p:blipFill>
          <a:blip r:embed="rId4"/>
          <a:stretch>
            <a:fillRect/>
          </a:stretch>
        </p:blipFill>
        <p:spPr>
          <a:xfrm>
            <a:off x="122104" y="824418"/>
            <a:ext cx="8677712" cy="4807922"/>
          </a:xfrm>
          <a:prstGeom prst="rect">
            <a:avLst/>
          </a:prstGeom>
        </p:spPr>
      </p:pic>
      <p:pic>
        <p:nvPicPr>
          <p:cNvPr id="9" name="Picture 8">
            <a:extLst>
              <a:ext uri="{FF2B5EF4-FFF2-40B4-BE49-F238E27FC236}">
                <a16:creationId xmlns:a16="http://schemas.microsoft.com/office/drawing/2014/main" id="{F8515CFE-E210-E1C1-9D38-6FA501E8AAFC}"/>
              </a:ext>
            </a:extLst>
          </p:cNvPr>
          <p:cNvPicPr>
            <a:picLocks noChangeAspect="1"/>
          </p:cNvPicPr>
          <p:nvPr/>
        </p:nvPicPr>
        <p:blipFill>
          <a:blip r:embed="rId5"/>
          <a:stretch>
            <a:fillRect/>
          </a:stretch>
        </p:blipFill>
        <p:spPr>
          <a:xfrm>
            <a:off x="10030973" y="0"/>
            <a:ext cx="2161027" cy="2161027"/>
          </a:xfrm>
          <a:prstGeom prst="rect">
            <a:avLst/>
          </a:prstGeom>
        </p:spPr>
      </p:pic>
    </p:spTree>
    <p:extLst>
      <p:ext uri="{BB962C8B-B14F-4D97-AF65-F5344CB8AC3E}">
        <p14:creationId xmlns:p14="http://schemas.microsoft.com/office/powerpoint/2010/main" val="1059109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FD80F-E748-6467-6861-F6953CE98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CEDF7-4F78-65C0-7126-3458D7B36B99}"/>
              </a:ext>
            </a:extLst>
          </p:cNvPr>
          <p:cNvSpPr>
            <a:spLocks noGrp="1"/>
          </p:cNvSpPr>
          <p:nvPr>
            <p:ph type="title"/>
          </p:nvPr>
        </p:nvSpPr>
        <p:spPr>
          <a:xfrm>
            <a:off x="122104" y="-66674"/>
            <a:ext cx="10515600" cy="1325563"/>
          </a:xfrm>
        </p:spPr>
        <p:txBody>
          <a:bodyPr/>
          <a:lstStyle/>
          <a:p>
            <a:r>
              <a:rPr lang="en-GB" dirty="0"/>
              <a:t>Time to retire NTWP</a:t>
            </a:r>
          </a:p>
        </p:txBody>
      </p:sp>
      <p:pic>
        <p:nvPicPr>
          <p:cNvPr id="5" name="Picture 4">
            <a:extLst>
              <a:ext uri="{FF2B5EF4-FFF2-40B4-BE49-F238E27FC236}">
                <a16:creationId xmlns:a16="http://schemas.microsoft.com/office/drawing/2014/main" id="{AE40DB3E-2816-7513-57AB-65D86BA12B3C}"/>
              </a:ext>
            </a:extLst>
          </p:cNvPr>
          <p:cNvPicPr>
            <a:picLocks noChangeAspect="1"/>
          </p:cNvPicPr>
          <p:nvPr/>
        </p:nvPicPr>
        <p:blipFill>
          <a:blip r:embed="rId2"/>
          <a:stretch>
            <a:fillRect/>
          </a:stretch>
        </p:blipFill>
        <p:spPr>
          <a:xfrm>
            <a:off x="7726680" y="5915708"/>
            <a:ext cx="4378960" cy="792384"/>
          </a:xfrm>
          <a:prstGeom prst="rect">
            <a:avLst/>
          </a:prstGeom>
        </p:spPr>
      </p:pic>
      <p:pic>
        <p:nvPicPr>
          <p:cNvPr id="7" name="Picture 6">
            <a:extLst>
              <a:ext uri="{FF2B5EF4-FFF2-40B4-BE49-F238E27FC236}">
                <a16:creationId xmlns:a16="http://schemas.microsoft.com/office/drawing/2014/main" id="{1C3C922B-4664-C5D3-B583-8C24727B0676}"/>
              </a:ext>
            </a:extLst>
          </p:cNvPr>
          <p:cNvPicPr>
            <a:picLocks noChangeAspect="1"/>
          </p:cNvPicPr>
          <p:nvPr/>
        </p:nvPicPr>
        <p:blipFill>
          <a:blip r:embed="rId3"/>
          <a:stretch>
            <a:fillRect/>
          </a:stretch>
        </p:blipFill>
        <p:spPr>
          <a:xfrm>
            <a:off x="6674284" y="5915708"/>
            <a:ext cx="1052396" cy="878158"/>
          </a:xfrm>
          <a:prstGeom prst="rect">
            <a:avLst/>
          </a:prstGeom>
        </p:spPr>
      </p:pic>
      <p:pic>
        <p:nvPicPr>
          <p:cNvPr id="11" name="Picture 10">
            <a:extLst>
              <a:ext uri="{FF2B5EF4-FFF2-40B4-BE49-F238E27FC236}">
                <a16:creationId xmlns:a16="http://schemas.microsoft.com/office/drawing/2014/main" id="{1319C56C-BDEF-1F98-B2ED-F3EA46CF00BB}"/>
              </a:ext>
            </a:extLst>
          </p:cNvPr>
          <p:cNvPicPr>
            <a:picLocks noChangeAspect="1"/>
          </p:cNvPicPr>
          <p:nvPr/>
        </p:nvPicPr>
        <p:blipFill>
          <a:blip r:embed="rId4"/>
          <a:srcRect b="45376"/>
          <a:stretch/>
        </p:blipFill>
        <p:spPr>
          <a:xfrm>
            <a:off x="231355" y="2685665"/>
            <a:ext cx="10515601" cy="1325564"/>
          </a:xfrm>
          <a:prstGeom prst="rect">
            <a:avLst/>
          </a:prstGeom>
        </p:spPr>
      </p:pic>
      <p:pic>
        <p:nvPicPr>
          <p:cNvPr id="13" name="Picture 12">
            <a:extLst>
              <a:ext uri="{FF2B5EF4-FFF2-40B4-BE49-F238E27FC236}">
                <a16:creationId xmlns:a16="http://schemas.microsoft.com/office/drawing/2014/main" id="{D332E60E-BFE4-6BC5-7060-2DDDD8F7EAD5}"/>
              </a:ext>
            </a:extLst>
          </p:cNvPr>
          <p:cNvPicPr>
            <a:picLocks noChangeAspect="1"/>
          </p:cNvPicPr>
          <p:nvPr/>
        </p:nvPicPr>
        <p:blipFill>
          <a:blip r:embed="rId5"/>
          <a:stretch>
            <a:fillRect/>
          </a:stretch>
        </p:blipFill>
        <p:spPr>
          <a:xfrm>
            <a:off x="2509686" y="4078486"/>
            <a:ext cx="5740435" cy="607658"/>
          </a:xfrm>
          <a:prstGeom prst="rect">
            <a:avLst/>
          </a:prstGeom>
        </p:spPr>
      </p:pic>
      <p:pic>
        <p:nvPicPr>
          <p:cNvPr id="15" name="Picture 14">
            <a:extLst>
              <a:ext uri="{FF2B5EF4-FFF2-40B4-BE49-F238E27FC236}">
                <a16:creationId xmlns:a16="http://schemas.microsoft.com/office/drawing/2014/main" id="{8C512A0F-4C38-8587-E503-92B076541668}"/>
              </a:ext>
            </a:extLst>
          </p:cNvPr>
          <p:cNvPicPr>
            <a:picLocks noChangeAspect="1"/>
          </p:cNvPicPr>
          <p:nvPr/>
        </p:nvPicPr>
        <p:blipFill>
          <a:blip r:embed="rId6"/>
          <a:stretch>
            <a:fillRect/>
          </a:stretch>
        </p:blipFill>
        <p:spPr>
          <a:xfrm>
            <a:off x="566311" y="4078486"/>
            <a:ext cx="1114581" cy="695422"/>
          </a:xfrm>
          <a:prstGeom prst="rect">
            <a:avLst/>
          </a:prstGeom>
        </p:spPr>
      </p:pic>
      <p:sp>
        <p:nvSpPr>
          <p:cNvPr id="17" name="TextBox 16">
            <a:extLst>
              <a:ext uri="{FF2B5EF4-FFF2-40B4-BE49-F238E27FC236}">
                <a16:creationId xmlns:a16="http://schemas.microsoft.com/office/drawing/2014/main" id="{A7BB80AA-D9C9-0FAD-0E2D-46970426DBB1}"/>
              </a:ext>
            </a:extLst>
          </p:cNvPr>
          <p:cNvSpPr txBox="1"/>
          <p:nvPr/>
        </p:nvSpPr>
        <p:spPr>
          <a:xfrm>
            <a:off x="349786" y="6061761"/>
            <a:ext cx="6163936" cy="646331"/>
          </a:xfrm>
          <a:prstGeom prst="rect">
            <a:avLst/>
          </a:prstGeom>
          <a:noFill/>
        </p:spPr>
        <p:txBody>
          <a:bodyPr wrap="square">
            <a:spAutoFit/>
          </a:bodyPr>
          <a:lstStyle/>
          <a:p>
            <a:r>
              <a:rPr lang="en-GB" dirty="0">
                <a:hlinkClick r:id="rId7"/>
              </a:rPr>
              <a:t>https://www.bjanaesthesia.org/article/S0007-0912(24)00782-7/abstract</a:t>
            </a:r>
            <a:r>
              <a:rPr lang="en-GB" dirty="0"/>
              <a:t> </a:t>
            </a:r>
          </a:p>
        </p:txBody>
      </p:sp>
      <p:pic>
        <p:nvPicPr>
          <p:cNvPr id="19" name="Picture 18">
            <a:extLst>
              <a:ext uri="{FF2B5EF4-FFF2-40B4-BE49-F238E27FC236}">
                <a16:creationId xmlns:a16="http://schemas.microsoft.com/office/drawing/2014/main" id="{C873512C-1BF1-6ACA-7A13-9F42A72FAA57}"/>
              </a:ext>
            </a:extLst>
          </p:cNvPr>
          <p:cNvPicPr>
            <a:picLocks noChangeAspect="1"/>
          </p:cNvPicPr>
          <p:nvPr/>
        </p:nvPicPr>
        <p:blipFill>
          <a:blip r:embed="rId8"/>
          <a:stretch>
            <a:fillRect/>
          </a:stretch>
        </p:blipFill>
        <p:spPr>
          <a:xfrm>
            <a:off x="9814767" y="0"/>
            <a:ext cx="2377233" cy="2377233"/>
          </a:xfrm>
          <a:prstGeom prst="rect">
            <a:avLst/>
          </a:prstGeom>
        </p:spPr>
      </p:pic>
    </p:spTree>
    <p:extLst>
      <p:ext uri="{BB962C8B-B14F-4D97-AF65-F5344CB8AC3E}">
        <p14:creationId xmlns:p14="http://schemas.microsoft.com/office/powerpoint/2010/main" val="115468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0CC530C-6294-97DB-9FBB-6339F4DD9D51}"/>
              </a:ext>
            </a:extLst>
          </p:cNvPr>
          <p:cNvSpPr/>
          <p:nvPr/>
        </p:nvSpPr>
        <p:spPr>
          <a:xfrm>
            <a:off x="1493520" y="1879600"/>
            <a:ext cx="9357360" cy="478536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FE83BC93-450B-3981-E3FA-4D20060F5C18}"/>
              </a:ext>
            </a:extLst>
          </p:cNvPr>
          <p:cNvSpPr/>
          <p:nvPr/>
        </p:nvSpPr>
        <p:spPr>
          <a:xfrm>
            <a:off x="5953762" y="2265680"/>
            <a:ext cx="4150360" cy="2636826"/>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DAEFED3-9442-6551-A026-EFA32FE54AE7}"/>
              </a:ext>
            </a:extLst>
          </p:cNvPr>
          <p:cNvSpPr>
            <a:spLocks noGrp="1"/>
          </p:cNvSpPr>
          <p:nvPr>
            <p:ph type="title"/>
          </p:nvPr>
        </p:nvSpPr>
        <p:spPr/>
        <p:txBody>
          <a:bodyPr/>
          <a:lstStyle/>
          <a:p>
            <a:r>
              <a:rPr lang="en-GB" dirty="0"/>
              <a:t>Unrecognised oesophageal intubations in the academic and grey literature</a:t>
            </a:r>
          </a:p>
        </p:txBody>
      </p:sp>
      <p:sp>
        <p:nvSpPr>
          <p:cNvPr id="3" name="Content Placeholder 2">
            <a:extLst>
              <a:ext uri="{FF2B5EF4-FFF2-40B4-BE49-F238E27FC236}">
                <a16:creationId xmlns:a16="http://schemas.microsoft.com/office/drawing/2014/main" id="{B319B05C-16E3-9740-D7EA-117A5F3C91DB}"/>
              </a:ext>
            </a:extLst>
          </p:cNvPr>
          <p:cNvSpPr>
            <a:spLocks noGrp="1"/>
          </p:cNvSpPr>
          <p:nvPr>
            <p:ph idx="1"/>
          </p:nvPr>
        </p:nvSpPr>
        <p:spPr>
          <a:xfrm>
            <a:off x="1846585" y="3976052"/>
            <a:ext cx="4150360" cy="1323975"/>
          </a:xfrm>
        </p:spPr>
        <p:txBody>
          <a:bodyPr>
            <a:normAutofit fontScale="92500"/>
          </a:bodyPr>
          <a:lstStyle/>
          <a:p>
            <a:pPr marL="0" indent="0">
              <a:buNone/>
            </a:pPr>
            <a:r>
              <a:rPr lang="en-GB" sz="3200" dirty="0">
                <a:solidFill>
                  <a:schemeClr val="bg1"/>
                </a:solidFill>
              </a:rPr>
              <a:t>Captured by </a:t>
            </a:r>
          </a:p>
          <a:p>
            <a:pPr marL="0" indent="0">
              <a:buNone/>
            </a:pPr>
            <a:r>
              <a:rPr lang="en-GB" sz="3200" dirty="0">
                <a:solidFill>
                  <a:schemeClr val="bg1"/>
                </a:solidFill>
              </a:rPr>
              <a:t>Sustained Exhaled CO</a:t>
            </a:r>
            <a:r>
              <a:rPr lang="en-GB" sz="3200" baseline="-25000" dirty="0">
                <a:solidFill>
                  <a:schemeClr val="bg1"/>
                </a:solidFill>
              </a:rPr>
              <a:t>2</a:t>
            </a:r>
          </a:p>
        </p:txBody>
      </p:sp>
      <p:sp>
        <p:nvSpPr>
          <p:cNvPr id="4" name="Content Placeholder 2">
            <a:extLst>
              <a:ext uri="{FF2B5EF4-FFF2-40B4-BE49-F238E27FC236}">
                <a16:creationId xmlns:a16="http://schemas.microsoft.com/office/drawing/2014/main" id="{26FB7E36-79CD-28CE-BC5C-F074C27375FF}"/>
              </a:ext>
            </a:extLst>
          </p:cNvPr>
          <p:cNvSpPr txBox="1">
            <a:spLocks/>
          </p:cNvSpPr>
          <p:nvPr/>
        </p:nvSpPr>
        <p:spPr>
          <a:xfrm>
            <a:off x="6334762" y="3222625"/>
            <a:ext cx="3388360" cy="8261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Captured by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No trace wrong place</a:t>
            </a:r>
          </a:p>
        </p:txBody>
      </p:sp>
    </p:spTree>
    <p:extLst>
      <p:ext uri="{BB962C8B-B14F-4D97-AF65-F5344CB8AC3E}">
        <p14:creationId xmlns:p14="http://schemas.microsoft.com/office/powerpoint/2010/main" val="284268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E0CCF-0726-6496-8029-08FC2970348A}"/>
              </a:ext>
            </a:extLst>
          </p:cNvPr>
          <p:cNvPicPr>
            <a:picLocks noChangeAspect="1"/>
          </p:cNvPicPr>
          <p:nvPr/>
        </p:nvPicPr>
        <p:blipFill>
          <a:blip r:embed="rId2"/>
          <a:srcRect t="10244" b="5577"/>
          <a:stretch/>
        </p:blipFill>
        <p:spPr>
          <a:xfrm>
            <a:off x="0" y="0"/>
            <a:ext cx="12268521" cy="4534293"/>
          </a:xfrm>
          <a:prstGeom prst="rect">
            <a:avLst/>
          </a:prstGeom>
        </p:spPr>
      </p:pic>
      <p:sp>
        <p:nvSpPr>
          <p:cNvPr id="3" name="Content Placeholder 2">
            <a:extLst>
              <a:ext uri="{FF2B5EF4-FFF2-40B4-BE49-F238E27FC236}">
                <a16:creationId xmlns:a16="http://schemas.microsoft.com/office/drawing/2014/main" id="{F2F66D9B-302B-AAF1-0C70-66E7C3A1FA80}"/>
              </a:ext>
            </a:extLst>
          </p:cNvPr>
          <p:cNvSpPr>
            <a:spLocks noGrp="1"/>
          </p:cNvSpPr>
          <p:nvPr>
            <p:ph idx="1"/>
          </p:nvPr>
        </p:nvSpPr>
        <p:spPr>
          <a:xfrm>
            <a:off x="2397402" y="5234581"/>
            <a:ext cx="7312206" cy="884459"/>
          </a:xfrm>
        </p:spPr>
        <p:txBody>
          <a:bodyPr>
            <a:normAutofit fontScale="92500"/>
          </a:bodyPr>
          <a:lstStyle/>
          <a:p>
            <a:pPr marL="0" indent="0">
              <a:buNone/>
            </a:pPr>
            <a:r>
              <a:rPr lang="en-GB" dirty="0">
                <a:hlinkClick r:id="rId3"/>
              </a:rPr>
              <a:t>https://www.rcoa.ac.uk/safety-standards-quality/patient-safety/prevention-future-deaths</a:t>
            </a:r>
            <a:r>
              <a:rPr lang="en-GB" dirty="0"/>
              <a:t> </a:t>
            </a:r>
          </a:p>
        </p:txBody>
      </p:sp>
      <p:pic>
        <p:nvPicPr>
          <p:cNvPr id="9" name="Picture 8">
            <a:extLst>
              <a:ext uri="{FF2B5EF4-FFF2-40B4-BE49-F238E27FC236}">
                <a16:creationId xmlns:a16="http://schemas.microsoft.com/office/drawing/2014/main" id="{9EE87B1A-D89E-2371-A49B-93BC98A6EAAF}"/>
              </a:ext>
            </a:extLst>
          </p:cNvPr>
          <p:cNvPicPr>
            <a:picLocks noChangeAspect="1"/>
          </p:cNvPicPr>
          <p:nvPr/>
        </p:nvPicPr>
        <p:blipFill>
          <a:blip r:embed="rId4"/>
          <a:stretch>
            <a:fillRect/>
          </a:stretch>
        </p:blipFill>
        <p:spPr>
          <a:xfrm>
            <a:off x="146663" y="246892"/>
            <a:ext cx="2000529" cy="876422"/>
          </a:xfrm>
          <a:prstGeom prst="rect">
            <a:avLst/>
          </a:prstGeom>
        </p:spPr>
      </p:pic>
      <p:pic>
        <p:nvPicPr>
          <p:cNvPr id="13" name="Picture 12">
            <a:extLst>
              <a:ext uri="{FF2B5EF4-FFF2-40B4-BE49-F238E27FC236}">
                <a16:creationId xmlns:a16="http://schemas.microsoft.com/office/drawing/2014/main" id="{81AF3D94-7DD9-E199-9C43-C425DCB5927C}"/>
              </a:ext>
            </a:extLst>
          </p:cNvPr>
          <p:cNvPicPr>
            <a:picLocks noChangeAspect="1"/>
          </p:cNvPicPr>
          <p:nvPr/>
        </p:nvPicPr>
        <p:blipFill>
          <a:blip r:embed="rId5"/>
          <a:stretch>
            <a:fillRect/>
          </a:stretch>
        </p:blipFill>
        <p:spPr>
          <a:xfrm>
            <a:off x="0" y="2152711"/>
            <a:ext cx="5068007" cy="2381582"/>
          </a:xfrm>
          <a:prstGeom prst="rect">
            <a:avLst/>
          </a:prstGeom>
        </p:spPr>
      </p:pic>
      <p:pic>
        <p:nvPicPr>
          <p:cNvPr id="15" name="Picture 14">
            <a:extLst>
              <a:ext uri="{FF2B5EF4-FFF2-40B4-BE49-F238E27FC236}">
                <a16:creationId xmlns:a16="http://schemas.microsoft.com/office/drawing/2014/main" id="{36842BE5-76A3-06A2-2940-F9FD21F0E220}"/>
              </a:ext>
            </a:extLst>
          </p:cNvPr>
          <p:cNvPicPr>
            <a:picLocks noChangeAspect="1"/>
          </p:cNvPicPr>
          <p:nvPr/>
        </p:nvPicPr>
        <p:blipFill>
          <a:blip r:embed="rId6"/>
          <a:stretch>
            <a:fillRect/>
          </a:stretch>
        </p:blipFill>
        <p:spPr>
          <a:xfrm>
            <a:off x="-103549" y="4534293"/>
            <a:ext cx="2500951" cy="2500951"/>
          </a:xfrm>
          <a:prstGeom prst="rect">
            <a:avLst/>
          </a:prstGeom>
        </p:spPr>
      </p:pic>
    </p:spTree>
    <p:extLst>
      <p:ext uri="{BB962C8B-B14F-4D97-AF65-F5344CB8AC3E}">
        <p14:creationId xmlns:p14="http://schemas.microsoft.com/office/powerpoint/2010/main" val="1581340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E2C8A-CC0B-B07D-D13F-B52415D5A81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3536223-8A58-165A-CE0E-49D8D8FCB76C}"/>
              </a:ext>
            </a:extLst>
          </p:cNvPr>
          <p:cNvSpPr>
            <a:spLocks noGrp="1"/>
          </p:cNvSpPr>
          <p:nvPr>
            <p:ph idx="1"/>
          </p:nvPr>
        </p:nvSpPr>
        <p:spPr/>
        <p:txBody>
          <a:bodyPr/>
          <a:lstStyle/>
          <a:p>
            <a:endParaRPr lang="en-GB" dirty="0"/>
          </a:p>
        </p:txBody>
      </p:sp>
      <p:pic>
        <p:nvPicPr>
          <p:cNvPr id="12" name="Picture 11">
            <a:extLst>
              <a:ext uri="{FF2B5EF4-FFF2-40B4-BE49-F238E27FC236}">
                <a16:creationId xmlns:a16="http://schemas.microsoft.com/office/drawing/2014/main" id="{2A3529F3-B724-4841-9ACB-5C91A8BC6C07}"/>
              </a:ext>
            </a:extLst>
          </p:cNvPr>
          <p:cNvPicPr>
            <a:picLocks noChangeAspect="1"/>
          </p:cNvPicPr>
          <p:nvPr/>
        </p:nvPicPr>
        <p:blipFill>
          <a:blip r:embed="rId2"/>
          <a:stretch>
            <a:fillRect/>
          </a:stretch>
        </p:blipFill>
        <p:spPr>
          <a:xfrm>
            <a:off x="1001779" y="0"/>
            <a:ext cx="10012172" cy="3496163"/>
          </a:xfrm>
          <a:prstGeom prst="rect">
            <a:avLst/>
          </a:prstGeom>
        </p:spPr>
      </p:pic>
      <p:pic>
        <p:nvPicPr>
          <p:cNvPr id="18" name="Picture 17">
            <a:extLst>
              <a:ext uri="{FF2B5EF4-FFF2-40B4-BE49-F238E27FC236}">
                <a16:creationId xmlns:a16="http://schemas.microsoft.com/office/drawing/2014/main" id="{49699904-D5BE-90DB-E1A6-7E5AC1272DC2}"/>
              </a:ext>
            </a:extLst>
          </p:cNvPr>
          <p:cNvPicPr>
            <a:picLocks noChangeAspect="1"/>
          </p:cNvPicPr>
          <p:nvPr/>
        </p:nvPicPr>
        <p:blipFill>
          <a:blip r:embed="rId3"/>
          <a:stretch>
            <a:fillRect/>
          </a:stretch>
        </p:blipFill>
        <p:spPr>
          <a:xfrm>
            <a:off x="2776249" y="3257287"/>
            <a:ext cx="5984851" cy="3435460"/>
          </a:xfrm>
          <a:prstGeom prst="rect">
            <a:avLst/>
          </a:prstGeom>
        </p:spPr>
      </p:pic>
    </p:spTree>
    <p:extLst>
      <p:ext uri="{BB962C8B-B14F-4D97-AF65-F5344CB8AC3E}">
        <p14:creationId xmlns:p14="http://schemas.microsoft.com/office/powerpoint/2010/main" val="2294223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5A42-2D13-86D5-4EC8-7767BFE8D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92C64B-C11A-A680-D009-CC25F03C3FF6}"/>
              </a:ext>
            </a:extLst>
          </p:cNvPr>
          <p:cNvSpPr>
            <a:spLocks noGrp="1"/>
          </p:cNvSpPr>
          <p:nvPr>
            <p:ph type="title"/>
          </p:nvPr>
        </p:nvSpPr>
        <p:spPr/>
        <p:txBody>
          <a:bodyPr/>
          <a:lstStyle/>
          <a:p>
            <a:r>
              <a:rPr lang="en-GB" dirty="0"/>
              <a:t>History</a:t>
            </a:r>
          </a:p>
        </p:txBody>
      </p:sp>
      <p:pic>
        <p:nvPicPr>
          <p:cNvPr id="5" name="Picture 4">
            <a:extLst>
              <a:ext uri="{FF2B5EF4-FFF2-40B4-BE49-F238E27FC236}">
                <a16:creationId xmlns:a16="http://schemas.microsoft.com/office/drawing/2014/main" id="{F9C3FC42-BE1A-9C73-A714-37D27756187F}"/>
              </a:ext>
            </a:extLst>
          </p:cNvPr>
          <p:cNvPicPr>
            <a:picLocks noChangeAspect="1"/>
          </p:cNvPicPr>
          <p:nvPr/>
        </p:nvPicPr>
        <p:blipFill>
          <a:blip r:embed="rId2"/>
          <a:stretch>
            <a:fillRect/>
          </a:stretch>
        </p:blipFill>
        <p:spPr>
          <a:xfrm>
            <a:off x="6956070" y="5994980"/>
            <a:ext cx="5087060" cy="781159"/>
          </a:xfrm>
          <a:prstGeom prst="rect">
            <a:avLst/>
          </a:prstGeom>
        </p:spPr>
      </p:pic>
      <p:pic>
        <p:nvPicPr>
          <p:cNvPr id="9" name="Picture 8">
            <a:extLst>
              <a:ext uri="{FF2B5EF4-FFF2-40B4-BE49-F238E27FC236}">
                <a16:creationId xmlns:a16="http://schemas.microsoft.com/office/drawing/2014/main" id="{A1320282-7E61-CED9-378F-4043D4807A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365760" y="178382"/>
            <a:ext cx="9563618" cy="5432317"/>
          </a:xfrm>
          <a:prstGeom prst="rect">
            <a:avLst/>
          </a:prstGeom>
        </p:spPr>
      </p:pic>
      <p:sp>
        <p:nvSpPr>
          <p:cNvPr id="6" name="Content Placeholder 5">
            <a:extLst>
              <a:ext uri="{FF2B5EF4-FFF2-40B4-BE49-F238E27FC236}">
                <a16:creationId xmlns:a16="http://schemas.microsoft.com/office/drawing/2014/main" id="{9D8669A4-B6DF-3EA9-84BA-958A7D5BF4A7}"/>
              </a:ext>
            </a:extLst>
          </p:cNvPr>
          <p:cNvSpPr>
            <a:spLocks noGrp="1"/>
          </p:cNvSpPr>
          <p:nvPr>
            <p:ph idx="1"/>
          </p:nvPr>
        </p:nvSpPr>
        <p:spPr>
          <a:xfrm>
            <a:off x="6376133" y="4830160"/>
            <a:ext cx="3230575" cy="839232"/>
          </a:xfrm>
        </p:spPr>
        <p:txBody>
          <a:bodyPr>
            <a:normAutofit/>
          </a:bodyPr>
          <a:lstStyle/>
          <a:p>
            <a:pPr marL="0" indent="0">
              <a:buNone/>
            </a:pPr>
            <a:r>
              <a:rPr lang="en-GB" sz="3600" dirty="0">
                <a:solidFill>
                  <a:schemeClr val="bg1"/>
                </a:solidFill>
              </a:rPr>
              <a:t>32,000 views</a:t>
            </a:r>
          </a:p>
        </p:txBody>
      </p:sp>
    </p:spTree>
    <p:extLst>
      <p:ext uri="{BB962C8B-B14F-4D97-AF65-F5344CB8AC3E}">
        <p14:creationId xmlns:p14="http://schemas.microsoft.com/office/powerpoint/2010/main" val="2127177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D7C50-9179-8BF8-914C-4A830BF381C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37EB25-C1E6-7DC3-18D0-5D4F3C9C40B5}"/>
              </a:ext>
            </a:extLst>
          </p:cNvPr>
          <p:cNvSpPr>
            <a:spLocks noGrp="1"/>
          </p:cNvSpPr>
          <p:nvPr>
            <p:ph idx="1"/>
          </p:nvPr>
        </p:nvSpPr>
        <p:spPr/>
        <p:txBody>
          <a:bodyPr/>
          <a:lstStyle/>
          <a:p>
            <a:endParaRPr lang="en-GB" dirty="0"/>
          </a:p>
        </p:txBody>
      </p:sp>
      <p:pic>
        <p:nvPicPr>
          <p:cNvPr id="12" name="Picture 11">
            <a:extLst>
              <a:ext uri="{FF2B5EF4-FFF2-40B4-BE49-F238E27FC236}">
                <a16:creationId xmlns:a16="http://schemas.microsoft.com/office/drawing/2014/main" id="{485AF22B-D670-2485-FA27-CFD8DA7C02AA}"/>
              </a:ext>
            </a:extLst>
          </p:cNvPr>
          <p:cNvPicPr>
            <a:picLocks noChangeAspect="1"/>
          </p:cNvPicPr>
          <p:nvPr/>
        </p:nvPicPr>
        <p:blipFill>
          <a:blip r:embed="rId2"/>
          <a:stretch>
            <a:fillRect/>
          </a:stretch>
        </p:blipFill>
        <p:spPr>
          <a:xfrm>
            <a:off x="1001779" y="0"/>
            <a:ext cx="10012172" cy="3496163"/>
          </a:xfrm>
          <a:prstGeom prst="rect">
            <a:avLst/>
          </a:prstGeom>
        </p:spPr>
      </p:pic>
      <p:pic>
        <p:nvPicPr>
          <p:cNvPr id="3" name="Picture 2">
            <a:extLst>
              <a:ext uri="{FF2B5EF4-FFF2-40B4-BE49-F238E27FC236}">
                <a16:creationId xmlns:a16="http://schemas.microsoft.com/office/drawing/2014/main" id="{661715E0-4977-1EDA-5026-AA1AF1DD100A}"/>
              </a:ext>
            </a:extLst>
          </p:cNvPr>
          <p:cNvPicPr>
            <a:picLocks noChangeAspect="1"/>
          </p:cNvPicPr>
          <p:nvPr/>
        </p:nvPicPr>
        <p:blipFill>
          <a:blip r:embed="rId3"/>
          <a:stretch>
            <a:fillRect/>
          </a:stretch>
        </p:blipFill>
        <p:spPr>
          <a:xfrm>
            <a:off x="2732182" y="3312178"/>
            <a:ext cx="6205189" cy="3545822"/>
          </a:xfrm>
          <a:prstGeom prst="rect">
            <a:avLst/>
          </a:prstGeom>
        </p:spPr>
      </p:pic>
    </p:spTree>
    <p:extLst>
      <p:ext uri="{BB962C8B-B14F-4D97-AF65-F5344CB8AC3E}">
        <p14:creationId xmlns:p14="http://schemas.microsoft.com/office/powerpoint/2010/main" val="1042378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FA9D1-18B2-8F96-710E-9DE1C284922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203A8A0-2DB6-098E-2414-BCF703BE4FF2}"/>
              </a:ext>
            </a:extLst>
          </p:cNvPr>
          <p:cNvSpPr>
            <a:spLocks noGrp="1"/>
          </p:cNvSpPr>
          <p:nvPr>
            <p:ph idx="1"/>
          </p:nvPr>
        </p:nvSpPr>
        <p:spPr/>
        <p:txBody>
          <a:bodyPr/>
          <a:lstStyle/>
          <a:p>
            <a:endParaRPr lang="en-GB" dirty="0"/>
          </a:p>
        </p:txBody>
      </p:sp>
      <p:pic>
        <p:nvPicPr>
          <p:cNvPr id="3" name="Picture 2">
            <a:extLst>
              <a:ext uri="{FF2B5EF4-FFF2-40B4-BE49-F238E27FC236}">
                <a16:creationId xmlns:a16="http://schemas.microsoft.com/office/drawing/2014/main" id="{8D34273E-4323-87E5-62D1-D76A9D548414}"/>
              </a:ext>
            </a:extLst>
          </p:cNvPr>
          <p:cNvPicPr>
            <a:picLocks noChangeAspect="1"/>
          </p:cNvPicPr>
          <p:nvPr/>
        </p:nvPicPr>
        <p:blipFill>
          <a:blip r:embed="rId2"/>
          <a:stretch>
            <a:fillRect/>
          </a:stretch>
        </p:blipFill>
        <p:spPr>
          <a:xfrm>
            <a:off x="2028257" y="99548"/>
            <a:ext cx="8135485" cy="6658904"/>
          </a:xfrm>
          <a:prstGeom prst="rect">
            <a:avLst/>
          </a:prstGeom>
        </p:spPr>
      </p:pic>
    </p:spTree>
    <p:extLst>
      <p:ext uri="{BB962C8B-B14F-4D97-AF65-F5344CB8AC3E}">
        <p14:creationId xmlns:p14="http://schemas.microsoft.com/office/powerpoint/2010/main" val="2742418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12A99DE2-D992-AD65-FEC4-C82B5A3F6C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EB0DFD-E84F-0D31-39E5-687697F879A3}"/>
              </a:ext>
            </a:extLst>
          </p:cNvPr>
          <p:cNvSpPr>
            <a:spLocks noGrp="1"/>
          </p:cNvSpPr>
          <p:nvPr>
            <p:ph type="title"/>
          </p:nvPr>
        </p:nvSpPr>
        <p:spPr>
          <a:xfrm>
            <a:off x="478972" y="2857500"/>
            <a:ext cx="3979906" cy="1143000"/>
          </a:xfrm>
        </p:spPr>
        <p:txBody>
          <a:bodyPr>
            <a:normAutofit fontScale="90000"/>
          </a:bodyPr>
          <a:lstStyle/>
          <a:p>
            <a:r>
              <a:rPr lang="en-GB" dirty="0"/>
              <a:t>Joseph Parker</a:t>
            </a:r>
            <a:br>
              <a:rPr lang="en-GB" dirty="0"/>
            </a:br>
            <a:br>
              <a:rPr lang="en-GB" dirty="0"/>
            </a:br>
            <a:r>
              <a:rPr lang="en-GB" dirty="0"/>
              <a:t>Unrecognised oesophageal intubation</a:t>
            </a:r>
            <a:br>
              <a:rPr lang="en-GB" dirty="0"/>
            </a:br>
            <a:br>
              <a:rPr lang="en-GB" dirty="0"/>
            </a:br>
            <a:r>
              <a:rPr lang="en-GB" dirty="0"/>
              <a:t>No PFD letter… initially</a:t>
            </a:r>
            <a:br>
              <a:rPr lang="en-GB" dirty="0"/>
            </a:br>
            <a:br>
              <a:rPr lang="en-GB" dirty="0"/>
            </a:br>
            <a:r>
              <a:rPr lang="en-GB" sz="3600" dirty="0">
                <a:solidFill>
                  <a:schemeClr val="bg1">
                    <a:lumMod val="75000"/>
                  </a:schemeClr>
                </a:solidFill>
              </a:rPr>
              <a:t>- not reported as such</a:t>
            </a:r>
            <a:br>
              <a:rPr lang="en-GB" sz="3600" dirty="0">
                <a:solidFill>
                  <a:schemeClr val="bg1">
                    <a:lumMod val="75000"/>
                  </a:schemeClr>
                </a:solidFill>
              </a:rPr>
            </a:br>
            <a:r>
              <a:rPr lang="en-GB" sz="3600" dirty="0">
                <a:solidFill>
                  <a:schemeClr val="bg1">
                    <a:lumMod val="75000"/>
                  </a:schemeClr>
                </a:solidFill>
              </a:rPr>
              <a:t>- inquest May 2024</a:t>
            </a:r>
            <a:br>
              <a:rPr lang="en-GB" sz="3600" dirty="0">
                <a:solidFill>
                  <a:schemeClr val="bg1">
                    <a:lumMod val="75000"/>
                  </a:schemeClr>
                </a:solidFill>
              </a:rPr>
            </a:br>
            <a:r>
              <a:rPr lang="en-GB" sz="3600" dirty="0">
                <a:solidFill>
                  <a:schemeClr val="bg1">
                    <a:lumMod val="75000"/>
                  </a:schemeClr>
                </a:solidFill>
              </a:rPr>
              <a:t>- no PFD report</a:t>
            </a:r>
            <a:endParaRPr lang="en-GB" dirty="0">
              <a:solidFill>
                <a:schemeClr val="bg1">
                  <a:lumMod val="75000"/>
                </a:schemeClr>
              </a:solidFill>
            </a:endParaRPr>
          </a:p>
        </p:txBody>
      </p:sp>
      <p:pic>
        <p:nvPicPr>
          <p:cNvPr id="10" name="Picture 9">
            <a:extLst>
              <a:ext uri="{FF2B5EF4-FFF2-40B4-BE49-F238E27FC236}">
                <a16:creationId xmlns:a16="http://schemas.microsoft.com/office/drawing/2014/main" id="{E9CC2DFC-5FA4-BE10-EAF5-803AFC97D338}"/>
              </a:ext>
            </a:extLst>
          </p:cNvPr>
          <p:cNvPicPr>
            <a:picLocks noChangeAspect="1"/>
          </p:cNvPicPr>
          <p:nvPr/>
        </p:nvPicPr>
        <p:blipFill rotWithShape="1">
          <a:blip r:embed="rId2"/>
          <a:srcRect l="2036" t="27145" r="27325" b="10079"/>
          <a:stretch/>
        </p:blipFill>
        <p:spPr>
          <a:xfrm>
            <a:off x="5147033" y="490195"/>
            <a:ext cx="6683605" cy="4430598"/>
          </a:xfrm>
          <a:prstGeom prst="rect">
            <a:avLst/>
          </a:prstGeom>
        </p:spPr>
      </p:pic>
      <p:sp>
        <p:nvSpPr>
          <p:cNvPr id="14" name="TextBox 13">
            <a:extLst>
              <a:ext uri="{FF2B5EF4-FFF2-40B4-BE49-F238E27FC236}">
                <a16:creationId xmlns:a16="http://schemas.microsoft.com/office/drawing/2014/main" id="{28646F05-5B0B-CF77-5765-A5BB58D7BEBC}"/>
              </a:ext>
            </a:extLst>
          </p:cNvPr>
          <p:cNvSpPr txBox="1"/>
          <p:nvPr/>
        </p:nvSpPr>
        <p:spPr>
          <a:xfrm>
            <a:off x="4458878" y="5839904"/>
            <a:ext cx="413836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F0"/>
                </a:solidFill>
                <a:effectLst/>
                <a:uLnTx/>
                <a:uFillTx/>
                <a:latin typeface="Aptos" panose="02110004020202020204"/>
                <a:ea typeface="+mn-ea"/>
                <a:cs typeface="+mn-cs"/>
                <a:hlinkClick r:id="rId3">
                  <a:extLst>
                    <a:ext uri="{A12FA001-AC4F-418D-AE19-62706E023703}">
                      <ahyp:hlinkClr xmlns:ahyp="http://schemas.microsoft.com/office/drawing/2018/hyperlinkcolor" val="tx"/>
                    </a:ext>
                  </a:extLst>
                </a:hlinkClick>
              </a:rPr>
              <a:t>https://uk.news.yahoo.com/gifted-student-joseph-parker-died-111646898.html</a:t>
            </a:r>
            <a:r>
              <a:rPr kumimoji="0" lang="en-GB" sz="1800" b="0" i="0" u="none" strike="noStrike" kern="1200" cap="none" spc="0" normalizeH="0" baseline="0" noProof="0" dirty="0">
                <a:ln>
                  <a:noFill/>
                </a:ln>
                <a:solidFill>
                  <a:srgbClr val="00B0F0"/>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194639345"/>
      </p:ext>
    </p:extLst>
  </p:cSld>
  <p:clrMapOvr>
    <a:masterClrMapping/>
  </p:clrMapOvr>
  <mc:AlternateContent xmlns:mc="http://schemas.openxmlformats.org/markup-compatibility/2006" xmlns:p14="http://schemas.microsoft.com/office/powerpoint/2010/main">
    <mc:Choice Requires="p14">
      <p:transition spd="slow" p14:dur="2000" advTm="37587"/>
    </mc:Choice>
    <mc:Fallback xmlns="">
      <p:transition spd="slow" advTm="3758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D9283-162B-0A00-E84A-C09E8503B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87242-1FC3-4653-FB13-A84FAC717FE6}"/>
              </a:ext>
            </a:extLst>
          </p:cNvPr>
          <p:cNvSpPr>
            <a:spLocks noGrp="1"/>
          </p:cNvSpPr>
          <p:nvPr>
            <p:ph type="title"/>
          </p:nvPr>
        </p:nvSpPr>
        <p:spPr/>
        <p:txBody>
          <a:bodyPr/>
          <a:lstStyle/>
          <a:p>
            <a:r>
              <a:rPr lang="en-GB" dirty="0"/>
              <a:t>Problems</a:t>
            </a:r>
          </a:p>
        </p:txBody>
      </p:sp>
      <p:pic>
        <p:nvPicPr>
          <p:cNvPr id="5" name="Picture 4">
            <a:extLst>
              <a:ext uri="{FF2B5EF4-FFF2-40B4-BE49-F238E27FC236}">
                <a16:creationId xmlns:a16="http://schemas.microsoft.com/office/drawing/2014/main" id="{23EC912D-CBED-0627-37A9-E83BF1CFA0A7}"/>
              </a:ext>
            </a:extLst>
          </p:cNvPr>
          <p:cNvPicPr>
            <a:picLocks noChangeAspect="1"/>
          </p:cNvPicPr>
          <p:nvPr/>
        </p:nvPicPr>
        <p:blipFill>
          <a:blip r:embed="rId2"/>
          <a:stretch>
            <a:fillRect/>
          </a:stretch>
        </p:blipFill>
        <p:spPr>
          <a:xfrm>
            <a:off x="7104940" y="6076841"/>
            <a:ext cx="5087060" cy="781159"/>
          </a:xfrm>
          <a:prstGeom prst="rect">
            <a:avLst/>
          </a:prstGeom>
        </p:spPr>
      </p:pic>
      <p:pic>
        <p:nvPicPr>
          <p:cNvPr id="6" name="Picture 5">
            <a:extLst>
              <a:ext uri="{FF2B5EF4-FFF2-40B4-BE49-F238E27FC236}">
                <a16:creationId xmlns:a16="http://schemas.microsoft.com/office/drawing/2014/main" id="{119D3FA3-0B34-67B5-BE7F-D417F7E5A602}"/>
              </a:ext>
            </a:extLst>
          </p:cNvPr>
          <p:cNvPicPr>
            <a:picLocks noChangeAspect="1"/>
          </p:cNvPicPr>
          <p:nvPr/>
        </p:nvPicPr>
        <p:blipFill>
          <a:blip r:embed="rId3"/>
          <a:stretch>
            <a:fillRect/>
          </a:stretch>
        </p:blipFill>
        <p:spPr>
          <a:xfrm>
            <a:off x="0" y="221925"/>
            <a:ext cx="4239217" cy="1324160"/>
          </a:xfrm>
          <a:prstGeom prst="rect">
            <a:avLst/>
          </a:prstGeom>
        </p:spPr>
      </p:pic>
      <p:pic>
        <p:nvPicPr>
          <p:cNvPr id="8" name="Picture 7">
            <a:extLst>
              <a:ext uri="{FF2B5EF4-FFF2-40B4-BE49-F238E27FC236}">
                <a16:creationId xmlns:a16="http://schemas.microsoft.com/office/drawing/2014/main" id="{9519C19B-004A-52C5-23D3-9E0D7C58D1E7}"/>
              </a:ext>
            </a:extLst>
          </p:cNvPr>
          <p:cNvPicPr>
            <a:picLocks noChangeAspect="1"/>
          </p:cNvPicPr>
          <p:nvPr/>
        </p:nvPicPr>
        <p:blipFill>
          <a:blip r:embed="rId4"/>
          <a:stretch>
            <a:fillRect/>
          </a:stretch>
        </p:blipFill>
        <p:spPr>
          <a:xfrm>
            <a:off x="280855" y="1663190"/>
            <a:ext cx="10853710" cy="2330551"/>
          </a:xfrm>
          <a:prstGeom prst="rect">
            <a:avLst/>
          </a:prstGeom>
        </p:spPr>
      </p:pic>
      <p:pic>
        <p:nvPicPr>
          <p:cNvPr id="10" name="Picture 9">
            <a:extLst>
              <a:ext uri="{FF2B5EF4-FFF2-40B4-BE49-F238E27FC236}">
                <a16:creationId xmlns:a16="http://schemas.microsoft.com/office/drawing/2014/main" id="{688E73F3-7773-276E-0241-1D1C3ABBD760}"/>
              </a:ext>
            </a:extLst>
          </p:cNvPr>
          <p:cNvPicPr>
            <a:picLocks noChangeAspect="1"/>
          </p:cNvPicPr>
          <p:nvPr/>
        </p:nvPicPr>
        <p:blipFill>
          <a:blip r:embed="rId5"/>
          <a:stretch>
            <a:fillRect/>
          </a:stretch>
        </p:blipFill>
        <p:spPr>
          <a:xfrm>
            <a:off x="704349" y="4649929"/>
            <a:ext cx="3886742" cy="1524213"/>
          </a:xfrm>
          <a:prstGeom prst="rect">
            <a:avLst/>
          </a:prstGeom>
        </p:spPr>
      </p:pic>
    </p:spTree>
    <p:extLst>
      <p:ext uri="{BB962C8B-B14F-4D97-AF65-F5344CB8AC3E}">
        <p14:creationId xmlns:p14="http://schemas.microsoft.com/office/powerpoint/2010/main" val="2700627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3E4DD-803E-A0D7-94A4-734A86C2195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F343BB3-5C19-481D-5069-45700BDFBD15}"/>
              </a:ext>
            </a:extLst>
          </p:cNvPr>
          <p:cNvPicPr>
            <a:picLocks noChangeAspect="1"/>
          </p:cNvPicPr>
          <p:nvPr/>
        </p:nvPicPr>
        <p:blipFill>
          <a:blip r:embed="rId2"/>
          <a:stretch>
            <a:fillRect/>
          </a:stretch>
        </p:blipFill>
        <p:spPr>
          <a:xfrm>
            <a:off x="7104940" y="6076841"/>
            <a:ext cx="5087060" cy="781159"/>
          </a:xfrm>
          <a:prstGeom prst="rect">
            <a:avLst/>
          </a:prstGeom>
        </p:spPr>
      </p:pic>
      <p:sp>
        <p:nvSpPr>
          <p:cNvPr id="4" name="Title 3">
            <a:extLst>
              <a:ext uri="{FF2B5EF4-FFF2-40B4-BE49-F238E27FC236}">
                <a16:creationId xmlns:a16="http://schemas.microsoft.com/office/drawing/2014/main" id="{78FC5A93-0BD2-41A2-9016-4D07CBCB1C57}"/>
              </a:ext>
            </a:extLst>
          </p:cNvPr>
          <p:cNvSpPr>
            <a:spLocks noGrp="1"/>
          </p:cNvSpPr>
          <p:nvPr>
            <p:ph type="title"/>
          </p:nvPr>
        </p:nvSpPr>
        <p:spPr/>
        <p:txBody>
          <a:bodyPr/>
          <a:lstStyle/>
          <a:p>
            <a:endParaRPr lang="en-GB"/>
          </a:p>
        </p:txBody>
      </p:sp>
      <p:pic>
        <p:nvPicPr>
          <p:cNvPr id="9" name="Picture 8">
            <a:extLst>
              <a:ext uri="{FF2B5EF4-FFF2-40B4-BE49-F238E27FC236}">
                <a16:creationId xmlns:a16="http://schemas.microsoft.com/office/drawing/2014/main" id="{589ECEED-6C97-6DFC-D877-B8BA33C225E6}"/>
              </a:ext>
            </a:extLst>
          </p:cNvPr>
          <p:cNvPicPr>
            <a:picLocks noChangeAspect="1"/>
          </p:cNvPicPr>
          <p:nvPr/>
        </p:nvPicPr>
        <p:blipFill>
          <a:blip r:embed="rId3"/>
          <a:stretch>
            <a:fillRect/>
          </a:stretch>
        </p:blipFill>
        <p:spPr>
          <a:xfrm>
            <a:off x="389887" y="96727"/>
            <a:ext cx="11027141" cy="5709162"/>
          </a:xfrm>
          <a:prstGeom prst="rect">
            <a:avLst/>
          </a:prstGeom>
        </p:spPr>
      </p:pic>
    </p:spTree>
    <p:extLst>
      <p:ext uri="{BB962C8B-B14F-4D97-AF65-F5344CB8AC3E}">
        <p14:creationId xmlns:p14="http://schemas.microsoft.com/office/powerpoint/2010/main" val="3074966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88A15-7942-C4C6-B80B-5FAEF0385B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A4B1CC-4F39-9C69-4E72-E91B0EB2C78F}"/>
              </a:ext>
            </a:extLst>
          </p:cNvPr>
          <p:cNvPicPr>
            <a:picLocks noChangeAspect="1"/>
          </p:cNvPicPr>
          <p:nvPr/>
        </p:nvPicPr>
        <p:blipFill>
          <a:blip r:embed="rId2"/>
          <a:stretch>
            <a:fillRect/>
          </a:stretch>
        </p:blipFill>
        <p:spPr>
          <a:xfrm>
            <a:off x="7104940" y="6076841"/>
            <a:ext cx="5087060" cy="781159"/>
          </a:xfrm>
          <a:prstGeom prst="rect">
            <a:avLst/>
          </a:prstGeom>
        </p:spPr>
      </p:pic>
      <p:sp>
        <p:nvSpPr>
          <p:cNvPr id="4" name="Title 3">
            <a:extLst>
              <a:ext uri="{FF2B5EF4-FFF2-40B4-BE49-F238E27FC236}">
                <a16:creationId xmlns:a16="http://schemas.microsoft.com/office/drawing/2014/main" id="{BBE7B28E-3EDD-8C53-411C-8E996EF558D5}"/>
              </a:ext>
            </a:extLst>
          </p:cNvPr>
          <p:cNvSpPr>
            <a:spLocks noGrp="1"/>
          </p:cNvSpPr>
          <p:nvPr>
            <p:ph type="title"/>
          </p:nvPr>
        </p:nvSpPr>
        <p:spPr/>
        <p:txBody>
          <a:bodyPr/>
          <a:lstStyle/>
          <a:p>
            <a:endParaRPr lang="en-GB"/>
          </a:p>
        </p:txBody>
      </p:sp>
      <p:sp>
        <p:nvSpPr>
          <p:cNvPr id="3" name="TextBox 2">
            <a:extLst>
              <a:ext uri="{FF2B5EF4-FFF2-40B4-BE49-F238E27FC236}">
                <a16:creationId xmlns:a16="http://schemas.microsoft.com/office/drawing/2014/main" id="{BAA3BE71-768D-FBDC-101A-5529D1432BF5}"/>
              </a:ext>
            </a:extLst>
          </p:cNvPr>
          <p:cNvSpPr txBox="1"/>
          <p:nvPr/>
        </p:nvSpPr>
        <p:spPr>
          <a:xfrm>
            <a:off x="143219" y="5794872"/>
            <a:ext cx="43434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https://www.judiciary.uk/wp-content/uploads/2024/07/2024-0389-Response-from-Association-of-Anaesthetists-RCOA-and-Faculty-of-Intensive-Care-Medicine-Joint-Respons.pdf</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 name="Picture 9">
            <a:extLst>
              <a:ext uri="{FF2B5EF4-FFF2-40B4-BE49-F238E27FC236}">
                <a16:creationId xmlns:a16="http://schemas.microsoft.com/office/drawing/2014/main" id="{0B6D6519-449D-AECF-76E0-7FC94C4FF4E7}"/>
              </a:ext>
            </a:extLst>
          </p:cNvPr>
          <p:cNvPicPr>
            <a:picLocks noChangeAspect="1"/>
          </p:cNvPicPr>
          <p:nvPr/>
        </p:nvPicPr>
        <p:blipFill>
          <a:blip r:embed="rId4"/>
          <a:stretch>
            <a:fillRect/>
          </a:stretch>
        </p:blipFill>
        <p:spPr>
          <a:xfrm>
            <a:off x="143219" y="109021"/>
            <a:ext cx="10736173" cy="3820058"/>
          </a:xfrm>
          <a:prstGeom prst="rect">
            <a:avLst/>
          </a:prstGeom>
          <a:ln>
            <a:solidFill>
              <a:schemeClr val="tx1"/>
            </a:solidFill>
          </a:ln>
        </p:spPr>
      </p:pic>
    </p:spTree>
    <p:extLst>
      <p:ext uri="{BB962C8B-B14F-4D97-AF65-F5344CB8AC3E}">
        <p14:creationId xmlns:p14="http://schemas.microsoft.com/office/powerpoint/2010/main" val="524094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879A-7FEA-36CA-7F33-B43EEB00E7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28F1CEB-0A38-7EC2-ACC9-F6BF94846433}"/>
              </a:ext>
            </a:extLst>
          </p:cNvPr>
          <p:cNvPicPr>
            <a:picLocks noChangeAspect="1"/>
          </p:cNvPicPr>
          <p:nvPr/>
        </p:nvPicPr>
        <p:blipFill>
          <a:blip r:embed="rId2"/>
          <a:stretch>
            <a:fillRect/>
          </a:stretch>
        </p:blipFill>
        <p:spPr>
          <a:xfrm>
            <a:off x="7104940" y="6076841"/>
            <a:ext cx="5087060" cy="781159"/>
          </a:xfrm>
          <a:prstGeom prst="rect">
            <a:avLst/>
          </a:prstGeom>
        </p:spPr>
      </p:pic>
      <p:sp>
        <p:nvSpPr>
          <p:cNvPr id="4" name="Title 3">
            <a:extLst>
              <a:ext uri="{FF2B5EF4-FFF2-40B4-BE49-F238E27FC236}">
                <a16:creationId xmlns:a16="http://schemas.microsoft.com/office/drawing/2014/main" id="{4891E4E6-C428-D6DB-2E0D-F75DE28E6779}"/>
              </a:ext>
            </a:extLst>
          </p:cNvPr>
          <p:cNvSpPr>
            <a:spLocks noGrp="1"/>
          </p:cNvSpPr>
          <p:nvPr>
            <p:ph type="title"/>
          </p:nvPr>
        </p:nvSpPr>
        <p:spPr/>
        <p:txBody>
          <a:bodyPr/>
          <a:lstStyle/>
          <a:p>
            <a:endParaRPr lang="en-GB"/>
          </a:p>
        </p:txBody>
      </p:sp>
      <p:sp>
        <p:nvSpPr>
          <p:cNvPr id="3" name="TextBox 2">
            <a:extLst>
              <a:ext uri="{FF2B5EF4-FFF2-40B4-BE49-F238E27FC236}">
                <a16:creationId xmlns:a16="http://schemas.microsoft.com/office/drawing/2014/main" id="{173E2743-DC77-FCF1-AADE-F39BE01EF94B}"/>
              </a:ext>
            </a:extLst>
          </p:cNvPr>
          <p:cNvSpPr txBox="1"/>
          <p:nvPr/>
        </p:nvSpPr>
        <p:spPr>
          <a:xfrm>
            <a:off x="143219" y="5794872"/>
            <a:ext cx="43434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https://www.judiciary.uk/wp-content/uploads/2024/07/2024-0389-Response-from-Association-of-Anaesthetists-RCOA-and-Faculty-of-Intensive-Care-Medicine-Joint-Respons.pdf</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 name="Picture 9">
            <a:extLst>
              <a:ext uri="{FF2B5EF4-FFF2-40B4-BE49-F238E27FC236}">
                <a16:creationId xmlns:a16="http://schemas.microsoft.com/office/drawing/2014/main" id="{B52432A8-97C1-288C-48F6-F2145CAB5F01}"/>
              </a:ext>
            </a:extLst>
          </p:cNvPr>
          <p:cNvPicPr>
            <a:picLocks noChangeAspect="1"/>
          </p:cNvPicPr>
          <p:nvPr/>
        </p:nvPicPr>
        <p:blipFill>
          <a:blip r:embed="rId4"/>
          <a:stretch>
            <a:fillRect/>
          </a:stretch>
        </p:blipFill>
        <p:spPr>
          <a:xfrm>
            <a:off x="143219" y="109021"/>
            <a:ext cx="10736173" cy="3820058"/>
          </a:xfrm>
          <a:prstGeom prst="rect">
            <a:avLst/>
          </a:prstGeom>
          <a:ln>
            <a:solidFill>
              <a:schemeClr val="tx1"/>
            </a:solidFill>
          </a:ln>
        </p:spPr>
      </p:pic>
      <p:pic>
        <p:nvPicPr>
          <p:cNvPr id="6" name="Picture 5">
            <a:extLst>
              <a:ext uri="{FF2B5EF4-FFF2-40B4-BE49-F238E27FC236}">
                <a16:creationId xmlns:a16="http://schemas.microsoft.com/office/drawing/2014/main" id="{95B47B1A-4590-D20F-2209-43C0B477DE5F}"/>
              </a:ext>
            </a:extLst>
          </p:cNvPr>
          <p:cNvPicPr>
            <a:picLocks noChangeAspect="1"/>
          </p:cNvPicPr>
          <p:nvPr/>
        </p:nvPicPr>
        <p:blipFill>
          <a:blip r:embed="rId5"/>
          <a:stretch>
            <a:fillRect/>
          </a:stretch>
        </p:blipFill>
        <p:spPr>
          <a:xfrm>
            <a:off x="400641" y="1782570"/>
            <a:ext cx="10583752" cy="3982006"/>
          </a:xfrm>
          <a:prstGeom prst="rect">
            <a:avLst/>
          </a:prstGeom>
        </p:spPr>
      </p:pic>
    </p:spTree>
    <p:extLst>
      <p:ext uri="{BB962C8B-B14F-4D97-AF65-F5344CB8AC3E}">
        <p14:creationId xmlns:p14="http://schemas.microsoft.com/office/powerpoint/2010/main" val="17630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1E13C-67BD-0FAE-C21D-84695C32DE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C087BB-A4D7-A68A-C8BE-01C08E49F74A}"/>
              </a:ext>
            </a:extLst>
          </p:cNvPr>
          <p:cNvSpPr txBox="1"/>
          <p:nvPr/>
        </p:nvSpPr>
        <p:spPr>
          <a:xfrm>
            <a:off x="4458159" y="6302397"/>
            <a:ext cx="773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https://www.judiciary.uk/wp-content/uploads/2024/07/2024-0389-Response-from-Association-of-Anaesthetists-RCOA-and-Faculty-of-Intensive-Care-Medicine-Joint-Respons.pdf</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 name="Picture 9">
            <a:extLst>
              <a:ext uri="{FF2B5EF4-FFF2-40B4-BE49-F238E27FC236}">
                <a16:creationId xmlns:a16="http://schemas.microsoft.com/office/drawing/2014/main" id="{3F683F8C-0F34-F9E5-CFC8-2EE573EED400}"/>
              </a:ext>
            </a:extLst>
          </p:cNvPr>
          <p:cNvPicPr>
            <a:picLocks noChangeAspect="1"/>
          </p:cNvPicPr>
          <p:nvPr/>
        </p:nvPicPr>
        <p:blipFill>
          <a:blip r:embed="rId3"/>
          <a:stretch>
            <a:fillRect/>
          </a:stretch>
        </p:blipFill>
        <p:spPr>
          <a:xfrm>
            <a:off x="143219" y="109021"/>
            <a:ext cx="10736173" cy="3820058"/>
          </a:xfrm>
          <a:prstGeom prst="rect">
            <a:avLst/>
          </a:prstGeom>
          <a:ln>
            <a:solidFill>
              <a:schemeClr val="tx1"/>
            </a:solidFill>
          </a:ln>
        </p:spPr>
      </p:pic>
      <p:pic>
        <p:nvPicPr>
          <p:cNvPr id="6" name="Picture 5">
            <a:extLst>
              <a:ext uri="{FF2B5EF4-FFF2-40B4-BE49-F238E27FC236}">
                <a16:creationId xmlns:a16="http://schemas.microsoft.com/office/drawing/2014/main" id="{64B56EEA-4AAE-3BDF-9079-31A1152E6E83}"/>
              </a:ext>
            </a:extLst>
          </p:cNvPr>
          <p:cNvPicPr>
            <a:picLocks noChangeAspect="1"/>
          </p:cNvPicPr>
          <p:nvPr/>
        </p:nvPicPr>
        <p:blipFill>
          <a:blip r:embed="rId4"/>
          <a:stretch>
            <a:fillRect/>
          </a:stretch>
        </p:blipFill>
        <p:spPr>
          <a:xfrm>
            <a:off x="400641" y="1782570"/>
            <a:ext cx="10583752" cy="3982006"/>
          </a:xfrm>
          <a:prstGeom prst="rect">
            <a:avLst/>
          </a:prstGeom>
        </p:spPr>
      </p:pic>
      <p:sp>
        <p:nvSpPr>
          <p:cNvPr id="7" name="TextBox 6">
            <a:extLst>
              <a:ext uri="{FF2B5EF4-FFF2-40B4-BE49-F238E27FC236}">
                <a16:creationId xmlns:a16="http://schemas.microsoft.com/office/drawing/2014/main" id="{F1D69132-667F-9092-6678-789E3DFB823A}"/>
              </a:ext>
            </a:extLst>
          </p:cNvPr>
          <p:cNvSpPr txBox="1"/>
          <p:nvPr/>
        </p:nvSpPr>
        <p:spPr>
          <a:xfrm>
            <a:off x="455569" y="1728476"/>
            <a:ext cx="11335790" cy="440120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Our previous campaigns, in 2018 and again in 2021/22, have emphasised the “no trace = wrong place” message. </a:t>
            </a:r>
            <a:r>
              <a:rPr kumimoji="0" lang="en-GB" sz="2800" b="0" i="1" u="none" strike="noStrike" kern="1200" cap="none" spc="0" normalizeH="0" baseline="0" noProof="0" dirty="0">
                <a:ln>
                  <a:noFill/>
                </a:ln>
                <a:solidFill>
                  <a:srgbClr val="0070C0"/>
                </a:solidFill>
                <a:effectLst/>
                <a:uLnTx/>
                <a:uFillTx/>
                <a:latin typeface="Aptos" panose="02110004020202020204"/>
                <a:ea typeface="+mn-ea"/>
                <a:cs typeface="+mn-cs"/>
              </a:rPr>
              <a:t>The Project for Universal Management of Airways (PUMA) consensus guidelines for the prevention of unrecognised oesophageal intubation’s, emphasise “sustained exhaled carbon dioxide” as the test to exclude potential oesophageal intubation. </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This reflects the fact that in some cases of oesophageal intubation the capnograph trace has not been flat, but instead attenuated and abnormal. Our organisations are all supportive of the PUMA guidelines and plan to disseminate the key messages to our members through our safety communications and events.</a:t>
            </a:r>
          </a:p>
        </p:txBody>
      </p:sp>
    </p:spTree>
    <p:extLst>
      <p:ext uri="{BB962C8B-B14F-4D97-AF65-F5344CB8AC3E}">
        <p14:creationId xmlns:p14="http://schemas.microsoft.com/office/powerpoint/2010/main" val="1357171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104D3-8B0E-A097-AC6B-CF657ED88A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D7D0F9-8F13-2CCF-6E2D-9A5C954ACA7D}"/>
              </a:ext>
            </a:extLst>
          </p:cNvPr>
          <p:cNvSpPr txBox="1"/>
          <p:nvPr/>
        </p:nvSpPr>
        <p:spPr>
          <a:xfrm>
            <a:off x="4458159" y="6302397"/>
            <a:ext cx="773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https://www.judiciary.uk/wp-content/uploads/2024/07/2024-0389-Response-from-Association-of-Anaesthetists-RCOA-and-Faculty-of-Intensive-Care-Medicine-Joint-Respons.pdf</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 name="Picture 9">
            <a:extLst>
              <a:ext uri="{FF2B5EF4-FFF2-40B4-BE49-F238E27FC236}">
                <a16:creationId xmlns:a16="http://schemas.microsoft.com/office/drawing/2014/main" id="{986ECDF0-76DA-2890-6BB2-193874B65D9C}"/>
              </a:ext>
            </a:extLst>
          </p:cNvPr>
          <p:cNvPicPr>
            <a:picLocks noChangeAspect="1"/>
          </p:cNvPicPr>
          <p:nvPr/>
        </p:nvPicPr>
        <p:blipFill>
          <a:blip r:embed="rId3"/>
          <a:stretch>
            <a:fillRect/>
          </a:stretch>
        </p:blipFill>
        <p:spPr>
          <a:xfrm>
            <a:off x="143219" y="109021"/>
            <a:ext cx="10736173" cy="3820058"/>
          </a:xfrm>
          <a:prstGeom prst="rect">
            <a:avLst/>
          </a:prstGeom>
          <a:ln>
            <a:solidFill>
              <a:schemeClr val="tx1"/>
            </a:solidFill>
          </a:ln>
        </p:spPr>
      </p:pic>
      <p:pic>
        <p:nvPicPr>
          <p:cNvPr id="6" name="Picture 5">
            <a:extLst>
              <a:ext uri="{FF2B5EF4-FFF2-40B4-BE49-F238E27FC236}">
                <a16:creationId xmlns:a16="http://schemas.microsoft.com/office/drawing/2014/main" id="{75E1ED14-7422-5FD6-40F0-9786D64374B9}"/>
              </a:ext>
            </a:extLst>
          </p:cNvPr>
          <p:cNvPicPr>
            <a:picLocks noChangeAspect="1"/>
          </p:cNvPicPr>
          <p:nvPr/>
        </p:nvPicPr>
        <p:blipFill>
          <a:blip r:embed="rId4"/>
          <a:stretch>
            <a:fillRect/>
          </a:stretch>
        </p:blipFill>
        <p:spPr>
          <a:xfrm>
            <a:off x="400641" y="1782570"/>
            <a:ext cx="10583752" cy="3982006"/>
          </a:xfrm>
          <a:prstGeom prst="rect">
            <a:avLst/>
          </a:prstGeom>
        </p:spPr>
      </p:pic>
      <p:sp>
        <p:nvSpPr>
          <p:cNvPr id="7" name="TextBox 6">
            <a:extLst>
              <a:ext uri="{FF2B5EF4-FFF2-40B4-BE49-F238E27FC236}">
                <a16:creationId xmlns:a16="http://schemas.microsoft.com/office/drawing/2014/main" id="{714B6105-88C7-C7D5-10B8-5E6F36FB49BB}"/>
              </a:ext>
            </a:extLst>
          </p:cNvPr>
          <p:cNvSpPr txBox="1"/>
          <p:nvPr/>
        </p:nvSpPr>
        <p:spPr>
          <a:xfrm>
            <a:off x="455569" y="1728476"/>
            <a:ext cx="11335790" cy="440120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Our previous campaigns, in 2018 and again in 2021/22, have emphasised the “no trace = wrong place” message. The Project for Universal Management of Airways (PUMA) consensus guidelines for the prevention of unrecognised oesophageal intubation’s, emphasise “sustained exhaled carbon dioxide” as the test to exclude potential oesophageal intubation. </a:t>
            </a:r>
            <a:r>
              <a:rPr kumimoji="0" lang="en-GB" sz="2800" b="0" i="1" u="none" strike="noStrike" kern="1200" cap="none" spc="0" normalizeH="0" baseline="0" noProof="0" dirty="0">
                <a:ln>
                  <a:noFill/>
                </a:ln>
                <a:solidFill>
                  <a:srgbClr val="0070C0"/>
                </a:solidFill>
                <a:effectLst/>
                <a:uLnTx/>
                <a:uFillTx/>
                <a:latin typeface="Aptos" panose="02110004020202020204"/>
                <a:ea typeface="+mn-ea"/>
                <a:cs typeface="+mn-cs"/>
              </a:rPr>
              <a:t>This reflects the fact that in some cases of oesophageal intubation the capnograph trace has not been flat, but instead attenuated and abnormal. </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Our organisations are all supportive of the PUMA guidelines and plan to disseminate the key messages to our members through our safety communications and events.</a:t>
            </a:r>
          </a:p>
        </p:txBody>
      </p:sp>
    </p:spTree>
    <p:extLst>
      <p:ext uri="{BB962C8B-B14F-4D97-AF65-F5344CB8AC3E}">
        <p14:creationId xmlns:p14="http://schemas.microsoft.com/office/powerpoint/2010/main" val="2565043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0220-B8B3-2C14-D612-E875EEEDEE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2A8A75-4D93-B15B-0AB2-C0655959690E}"/>
              </a:ext>
            </a:extLst>
          </p:cNvPr>
          <p:cNvSpPr txBox="1"/>
          <p:nvPr/>
        </p:nvSpPr>
        <p:spPr>
          <a:xfrm>
            <a:off x="4458159" y="6302397"/>
            <a:ext cx="773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https://www.judiciary.uk/wp-content/uploads/2024/07/2024-0389-Response-from-Association-of-Anaesthetists-RCOA-and-Faculty-of-Intensive-Care-Medicine-Joint-Respons.pdf</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 name="Picture 9">
            <a:extLst>
              <a:ext uri="{FF2B5EF4-FFF2-40B4-BE49-F238E27FC236}">
                <a16:creationId xmlns:a16="http://schemas.microsoft.com/office/drawing/2014/main" id="{4B580D2A-E05F-F3A9-6023-42D8C22983D0}"/>
              </a:ext>
            </a:extLst>
          </p:cNvPr>
          <p:cNvPicPr>
            <a:picLocks noChangeAspect="1"/>
          </p:cNvPicPr>
          <p:nvPr/>
        </p:nvPicPr>
        <p:blipFill>
          <a:blip r:embed="rId3"/>
          <a:stretch>
            <a:fillRect/>
          </a:stretch>
        </p:blipFill>
        <p:spPr>
          <a:xfrm>
            <a:off x="143219" y="109021"/>
            <a:ext cx="10736173" cy="3820058"/>
          </a:xfrm>
          <a:prstGeom prst="rect">
            <a:avLst/>
          </a:prstGeom>
          <a:ln>
            <a:solidFill>
              <a:schemeClr val="tx1"/>
            </a:solidFill>
          </a:ln>
        </p:spPr>
      </p:pic>
      <p:pic>
        <p:nvPicPr>
          <p:cNvPr id="6" name="Picture 5">
            <a:extLst>
              <a:ext uri="{FF2B5EF4-FFF2-40B4-BE49-F238E27FC236}">
                <a16:creationId xmlns:a16="http://schemas.microsoft.com/office/drawing/2014/main" id="{3B9A3687-4545-26D1-F13B-08A3ED509846}"/>
              </a:ext>
            </a:extLst>
          </p:cNvPr>
          <p:cNvPicPr>
            <a:picLocks noChangeAspect="1"/>
          </p:cNvPicPr>
          <p:nvPr/>
        </p:nvPicPr>
        <p:blipFill>
          <a:blip r:embed="rId4"/>
          <a:stretch>
            <a:fillRect/>
          </a:stretch>
        </p:blipFill>
        <p:spPr>
          <a:xfrm>
            <a:off x="400641" y="1782570"/>
            <a:ext cx="10583752" cy="3982006"/>
          </a:xfrm>
          <a:prstGeom prst="rect">
            <a:avLst/>
          </a:prstGeom>
        </p:spPr>
      </p:pic>
      <p:sp>
        <p:nvSpPr>
          <p:cNvPr id="7" name="TextBox 6">
            <a:extLst>
              <a:ext uri="{FF2B5EF4-FFF2-40B4-BE49-F238E27FC236}">
                <a16:creationId xmlns:a16="http://schemas.microsoft.com/office/drawing/2014/main" id="{3A1A6226-2ACD-15B4-8E58-798E094D98B7}"/>
              </a:ext>
            </a:extLst>
          </p:cNvPr>
          <p:cNvSpPr txBox="1"/>
          <p:nvPr/>
        </p:nvSpPr>
        <p:spPr>
          <a:xfrm>
            <a:off x="455569" y="1728476"/>
            <a:ext cx="11335790" cy="440120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Our previous campaigns, in 2018 and again in 2021/22, have emphasised the “no trace = wrong place” message. The Project for Universal Management of Airways (PUMA) consensus guidelines for the prevention of unrecognised oesophageal intubation’s, emphasise “sustained exhaled carbon dioxide” as the test to exclude potential oesophageal intubation. This reflects the fact that in some cases of oesophageal intubation the capnograph trace has not been flat, but instead attenuated and abnormal. </a:t>
            </a:r>
            <a:r>
              <a:rPr kumimoji="0" lang="en-GB" sz="2800" b="0" i="0" u="none" strike="noStrike" kern="1200" cap="none" spc="0" normalizeH="0" baseline="0" noProof="0" dirty="0">
                <a:ln>
                  <a:noFill/>
                </a:ln>
                <a:solidFill>
                  <a:srgbClr val="FF0000"/>
                </a:solidFill>
                <a:effectLst/>
                <a:uLnTx/>
                <a:uFillTx/>
                <a:latin typeface="Aptos" panose="02110004020202020204"/>
                <a:ea typeface="+mn-ea"/>
                <a:cs typeface="+mn-cs"/>
              </a:rPr>
              <a:t>Our organisations are all supportive of the PUMA guidelines and plan to disseminate the key messages to our members through our safety communications and events.</a:t>
            </a:r>
          </a:p>
        </p:txBody>
      </p:sp>
    </p:spTree>
    <p:extLst>
      <p:ext uri="{BB962C8B-B14F-4D97-AF65-F5344CB8AC3E}">
        <p14:creationId xmlns:p14="http://schemas.microsoft.com/office/powerpoint/2010/main" val="42837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A97BB-6F20-1AFB-6D0C-1DDE926F0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216CC-8BB6-B190-716F-7E6FD64E7657}"/>
              </a:ext>
            </a:extLst>
          </p:cNvPr>
          <p:cNvSpPr>
            <a:spLocks noGrp="1"/>
          </p:cNvSpPr>
          <p:nvPr>
            <p:ph type="title"/>
          </p:nvPr>
        </p:nvSpPr>
        <p:spPr/>
        <p:txBody>
          <a:bodyPr/>
          <a:lstStyle/>
          <a:p>
            <a:r>
              <a:rPr lang="en-GB" dirty="0"/>
              <a:t>History</a:t>
            </a:r>
          </a:p>
        </p:txBody>
      </p:sp>
      <p:pic>
        <p:nvPicPr>
          <p:cNvPr id="5" name="Picture 4">
            <a:extLst>
              <a:ext uri="{FF2B5EF4-FFF2-40B4-BE49-F238E27FC236}">
                <a16:creationId xmlns:a16="http://schemas.microsoft.com/office/drawing/2014/main" id="{A7F2B32D-6473-B68F-DE19-1881445502BA}"/>
              </a:ext>
            </a:extLst>
          </p:cNvPr>
          <p:cNvPicPr>
            <a:picLocks noChangeAspect="1"/>
          </p:cNvPicPr>
          <p:nvPr/>
        </p:nvPicPr>
        <p:blipFill>
          <a:blip r:embed="rId2"/>
          <a:stretch>
            <a:fillRect/>
          </a:stretch>
        </p:blipFill>
        <p:spPr>
          <a:xfrm>
            <a:off x="6956070" y="5994980"/>
            <a:ext cx="5087060" cy="781159"/>
          </a:xfrm>
          <a:prstGeom prst="rect">
            <a:avLst/>
          </a:prstGeom>
        </p:spPr>
      </p:pic>
      <p:sp>
        <p:nvSpPr>
          <p:cNvPr id="6" name="Content Placeholder 5">
            <a:extLst>
              <a:ext uri="{FF2B5EF4-FFF2-40B4-BE49-F238E27FC236}">
                <a16:creationId xmlns:a16="http://schemas.microsoft.com/office/drawing/2014/main" id="{0AD4DDD8-AC8D-C9DB-FF96-4BE10140EBD8}"/>
              </a:ext>
            </a:extLst>
          </p:cNvPr>
          <p:cNvSpPr>
            <a:spLocks noGrp="1"/>
          </p:cNvSpPr>
          <p:nvPr>
            <p:ph idx="1"/>
          </p:nvPr>
        </p:nvSpPr>
        <p:spPr>
          <a:xfrm>
            <a:off x="6376133" y="4830160"/>
            <a:ext cx="3230575" cy="839232"/>
          </a:xfrm>
        </p:spPr>
        <p:txBody>
          <a:bodyPr>
            <a:normAutofit/>
          </a:bodyPr>
          <a:lstStyle/>
          <a:p>
            <a:pPr marL="0" indent="0">
              <a:buNone/>
            </a:pPr>
            <a:r>
              <a:rPr lang="en-GB" sz="3600" dirty="0">
                <a:solidFill>
                  <a:schemeClr val="bg1"/>
                </a:solidFill>
              </a:rPr>
              <a:t>32,000 views</a:t>
            </a:r>
          </a:p>
        </p:txBody>
      </p:sp>
      <p:pic>
        <p:nvPicPr>
          <p:cNvPr id="4" name="Picture 3">
            <a:extLst>
              <a:ext uri="{FF2B5EF4-FFF2-40B4-BE49-F238E27FC236}">
                <a16:creationId xmlns:a16="http://schemas.microsoft.com/office/drawing/2014/main" id="{3EFE2C17-246C-E86B-0489-CBB1E2618542}"/>
              </a:ext>
            </a:extLst>
          </p:cNvPr>
          <p:cNvPicPr>
            <a:picLocks noChangeAspect="1"/>
          </p:cNvPicPr>
          <p:nvPr/>
        </p:nvPicPr>
        <p:blipFill>
          <a:blip r:embed="rId3"/>
          <a:stretch>
            <a:fillRect/>
          </a:stretch>
        </p:blipFill>
        <p:spPr>
          <a:xfrm>
            <a:off x="246833" y="365125"/>
            <a:ext cx="11698333" cy="5306165"/>
          </a:xfrm>
          <a:prstGeom prst="rect">
            <a:avLst/>
          </a:prstGeom>
        </p:spPr>
      </p:pic>
    </p:spTree>
    <p:extLst>
      <p:ext uri="{BB962C8B-B14F-4D97-AF65-F5344CB8AC3E}">
        <p14:creationId xmlns:p14="http://schemas.microsoft.com/office/powerpoint/2010/main" val="314018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A3CCC-DD64-A0BF-70F7-AB1D6DDEF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9428B-61A5-DDEB-CA43-C56DFB82C86E}"/>
              </a:ext>
            </a:extLst>
          </p:cNvPr>
          <p:cNvSpPr>
            <a:spLocks noGrp="1"/>
          </p:cNvSpPr>
          <p:nvPr>
            <p:ph type="title"/>
          </p:nvPr>
        </p:nvSpPr>
        <p:spPr>
          <a:xfrm>
            <a:off x="391160" y="149908"/>
            <a:ext cx="5304560" cy="1325563"/>
          </a:xfrm>
          <a:solidFill>
            <a:schemeClr val="bg1"/>
          </a:solidFill>
          <a:ln>
            <a:solidFill>
              <a:schemeClr val="tx1"/>
            </a:solidFill>
          </a:ln>
        </p:spPr>
        <p:txBody>
          <a:bodyPr>
            <a:normAutofit/>
          </a:bodyPr>
          <a:lstStyle/>
          <a:p>
            <a:r>
              <a:rPr lang="en-GB" sz="2800" dirty="0"/>
              <a:t>No trace: wrong place</a:t>
            </a:r>
            <a:r>
              <a:rPr lang="en-GB" sz="3200" dirty="0"/>
              <a:t>		</a:t>
            </a:r>
          </a:p>
        </p:txBody>
      </p:sp>
      <p:sp>
        <p:nvSpPr>
          <p:cNvPr id="3" name="Content Placeholder 2">
            <a:extLst>
              <a:ext uri="{FF2B5EF4-FFF2-40B4-BE49-F238E27FC236}">
                <a16:creationId xmlns:a16="http://schemas.microsoft.com/office/drawing/2014/main" id="{64369757-0AFA-E605-8A2F-525276D56DB1}"/>
              </a:ext>
            </a:extLst>
          </p:cNvPr>
          <p:cNvSpPr>
            <a:spLocks noGrp="1"/>
          </p:cNvSpPr>
          <p:nvPr>
            <p:ph idx="1"/>
          </p:nvPr>
        </p:nvSpPr>
        <p:spPr>
          <a:xfrm>
            <a:off x="391160" y="1475471"/>
            <a:ext cx="5304560" cy="4351338"/>
          </a:xfrm>
          <a:solidFill>
            <a:schemeClr val="accent1">
              <a:lumMod val="40000"/>
              <a:lumOff val="60000"/>
            </a:schemeClr>
          </a:solidFill>
        </p:spPr>
        <p:txBody>
          <a:bodyPr>
            <a:normAutofit/>
          </a:bodyPr>
          <a:lstStyle/>
          <a:p>
            <a:pPr marL="0" indent="0">
              <a:buNone/>
            </a:pPr>
            <a:r>
              <a:rPr lang="en-GB" sz="2400" u="sng" dirty="0"/>
              <a:t>Pros</a:t>
            </a:r>
          </a:p>
          <a:p>
            <a:pPr marL="0" indent="0">
              <a:buNone/>
            </a:pPr>
            <a:r>
              <a:rPr lang="en-GB" sz="2400" dirty="0"/>
              <a:t>Catchy</a:t>
            </a:r>
          </a:p>
          <a:p>
            <a:pPr marL="0" indent="0">
              <a:buNone/>
            </a:pPr>
            <a:endParaRPr lang="en-GB" sz="2400" dirty="0"/>
          </a:p>
          <a:p>
            <a:pPr marL="0" indent="0">
              <a:buNone/>
            </a:pPr>
            <a:r>
              <a:rPr lang="en-GB" sz="2400" u="sng" dirty="0"/>
              <a:t>Cons</a:t>
            </a:r>
          </a:p>
          <a:p>
            <a:pPr marL="0" indent="0">
              <a:buNone/>
            </a:pPr>
            <a:r>
              <a:rPr lang="en-GB" sz="2400" dirty="0"/>
              <a:t>Catchiness engenders complacency</a:t>
            </a:r>
          </a:p>
          <a:p>
            <a:pPr marL="0" indent="0">
              <a:buNone/>
            </a:pPr>
            <a:r>
              <a:rPr lang="en-GB" sz="2400" dirty="0"/>
              <a:t>Imprecise</a:t>
            </a:r>
          </a:p>
          <a:p>
            <a:pPr marL="0" indent="0">
              <a:buNone/>
            </a:pPr>
            <a:r>
              <a:rPr lang="en-GB" sz="2400" dirty="0"/>
              <a:t>Insufficient</a:t>
            </a:r>
          </a:p>
          <a:p>
            <a:pPr marL="0" indent="0">
              <a:buNone/>
            </a:pPr>
            <a:r>
              <a:rPr lang="en-GB" sz="2400" dirty="0"/>
              <a:t>Confused</a:t>
            </a:r>
          </a:p>
          <a:p>
            <a:pPr marL="0" indent="0">
              <a:buNone/>
            </a:pPr>
            <a:r>
              <a:rPr lang="en-GB" sz="2400" dirty="0"/>
              <a:t>Abused</a:t>
            </a:r>
            <a:endParaRPr lang="en-GB" dirty="0"/>
          </a:p>
        </p:txBody>
      </p:sp>
      <p:pic>
        <p:nvPicPr>
          <p:cNvPr id="5" name="Picture 4">
            <a:extLst>
              <a:ext uri="{FF2B5EF4-FFF2-40B4-BE49-F238E27FC236}">
                <a16:creationId xmlns:a16="http://schemas.microsoft.com/office/drawing/2014/main" id="{FAF4D9D8-E87B-3465-E576-5A9902449C77}"/>
              </a:ext>
            </a:extLst>
          </p:cNvPr>
          <p:cNvPicPr>
            <a:picLocks noChangeAspect="1"/>
          </p:cNvPicPr>
          <p:nvPr/>
        </p:nvPicPr>
        <p:blipFill>
          <a:blip r:embed="rId2"/>
          <a:stretch>
            <a:fillRect/>
          </a:stretch>
        </p:blipFill>
        <p:spPr>
          <a:xfrm>
            <a:off x="7726680" y="5915708"/>
            <a:ext cx="4378960" cy="792384"/>
          </a:xfrm>
          <a:prstGeom prst="rect">
            <a:avLst/>
          </a:prstGeom>
        </p:spPr>
      </p:pic>
      <p:pic>
        <p:nvPicPr>
          <p:cNvPr id="7" name="Picture 6">
            <a:extLst>
              <a:ext uri="{FF2B5EF4-FFF2-40B4-BE49-F238E27FC236}">
                <a16:creationId xmlns:a16="http://schemas.microsoft.com/office/drawing/2014/main" id="{CDF6DAE0-AFF3-6484-51A6-1A202F251F73}"/>
              </a:ext>
            </a:extLst>
          </p:cNvPr>
          <p:cNvPicPr>
            <a:picLocks noChangeAspect="1"/>
          </p:cNvPicPr>
          <p:nvPr/>
        </p:nvPicPr>
        <p:blipFill>
          <a:blip r:embed="rId3"/>
          <a:stretch>
            <a:fillRect/>
          </a:stretch>
        </p:blipFill>
        <p:spPr>
          <a:xfrm>
            <a:off x="6674284" y="5915708"/>
            <a:ext cx="1052396" cy="878158"/>
          </a:xfrm>
          <a:prstGeom prst="rect">
            <a:avLst/>
          </a:prstGeom>
        </p:spPr>
      </p:pic>
      <p:sp>
        <p:nvSpPr>
          <p:cNvPr id="8" name="Content Placeholder 2">
            <a:extLst>
              <a:ext uri="{FF2B5EF4-FFF2-40B4-BE49-F238E27FC236}">
                <a16:creationId xmlns:a16="http://schemas.microsoft.com/office/drawing/2014/main" id="{D1291BA0-3E5F-FDEB-1279-44A9A9E693E2}"/>
              </a:ext>
            </a:extLst>
          </p:cNvPr>
          <p:cNvSpPr txBox="1">
            <a:spLocks/>
          </p:cNvSpPr>
          <p:nvPr/>
        </p:nvSpPr>
        <p:spPr>
          <a:xfrm>
            <a:off x="6096000" y="1483862"/>
            <a:ext cx="5304560" cy="4351338"/>
          </a:xfrm>
          <a:prstGeom prst="rect">
            <a:avLst/>
          </a:prstGeom>
          <a:solidFill>
            <a:schemeClr val="accent3">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u="sng" dirty="0"/>
              <a:t>Pros</a:t>
            </a:r>
          </a:p>
          <a:p>
            <a:pPr marL="0" indent="0">
              <a:buFont typeface="Arial" panose="020B0604020202020204" pitchFamily="34" charset="0"/>
              <a:buNone/>
            </a:pPr>
            <a:r>
              <a:rPr lang="en-GB" sz="2400" dirty="0"/>
              <a:t>Part of an international consensus </a:t>
            </a:r>
          </a:p>
          <a:p>
            <a:pPr marL="0" indent="0">
              <a:buFont typeface="Arial" panose="020B0604020202020204" pitchFamily="34" charset="0"/>
              <a:buNone/>
            </a:pPr>
            <a:r>
              <a:rPr lang="en-GB" sz="2400" dirty="0"/>
              <a:t>Defined</a:t>
            </a:r>
          </a:p>
          <a:p>
            <a:pPr marL="0" indent="0">
              <a:buFont typeface="Arial" panose="020B0604020202020204" pitchFamily="34" charset="0"/>
              <a:buNone/>
            </a:pPr>
            <a:r>
              <a:rPr lang="en-GB" sz="2400" dirty="0"/>
              <a:t>Precise</a:t>
            </a:r>
          </a:p>
          <a:p>
            <a:pPr marL="0" indent="0">
              <a:buFont typeface="Arial" panose="020B0604020202020204" pitchFamily="34" charset="0"/>
              <a:buNone/>
            </a:pPr>
            <a:r>
              <a:rPr lang="en-GB" sz="2400" dirty="0"/>
              <a:t>Sufficient</a:t>
            </a:r>
          </a:p>
          <a:p>
            <a:pPr marL="0" indent="0">
              <a:buFont typeface="Arial" panose="020B0604020202020204" pitchFamily="34" charset="0"/>
              <a:buNone/>
            </a:pPr>
            <a:endParaRPr lang="en-GB" sz="2400" dirty="0"/>
          </a:p>
          <a:p>
            <a:pPr marL="0" indent="0">
              <a:buFont typeface="Arial" panose="020B0604020202020204" pitchFamily="34" charset="0"/>
              <a:buNone/>
            </a:pPr>
            <a:endParaRPr lang="en-GB" sz="2400" u="sng" dirty="0"/>
          </a:p>
          <a:p>
            <a:pPr marL="0" indent="0">
              <a:buFont typeface="Arial" panose="020B0604020202020204" pitchFamily="34" charset="0"/>
              <a:buNone/>
            </a:pPr>
            <a:r>
              <a:rPr lang="en-GB" sz="2400" u="sng" dirty="0"/>
              <a:t>Cons</a:t>
            </a:r>
          </a:p>
          <a:p>
            <a:pPr marL="0" indent="0">
              <a:buFont typeface="Arial" panose="020B0604020202020204" pitchFamily="34" charset="0"/>
              <a:buNone/>
            </a:pPr>
            <a:r>
              <a:rPr lang="en-GB" sz="2400" dirty="0"/>
              <a:t>A bit of a mouthful</a:t>
            </a:r>
            <a:endParaRPr lang="en-GB" dirty="0"/>
          </a:p>
        </p:txBody>
      </p:sp>
      <p:sp>
        <p:nvSpPr>
          <p:cNvPr id="9" name="Title 1">
            <a:extLst>
              <a:ext uri="{FF2B5EF4-FFF2-40B4-BE49-F238E27FC236}">
                <a16:creationId xmlns:a16="http://schemas.microsoft.com/office/drawing/2014/main" id="{171C9F2D-008E-0D74-6837-CFDB2FC95051}"/>
              </a:ext>
            </a:extLst>
          </p:cNvPr>
          <p:cNvSpPr txBox="1">
            <a:spLocks/>
          </p:cNvSpPr>
          <p:nvPr/>
        </p:nvSpPr>
        <p:spPr>
          <a:xfrm>
            <a:off x="6096000" y="158299"/>
            <a:ext cx="5304560" cy="1325563"/>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dirty="0"/>
          </a:p>
          <a:p>
            <a:r>
              <a:rPr lang="en-GB" sz="2800" dirty="0"/>
              <a:t>Sustained exhaled carbon dioxide</a:t>
            </a:r>
          </a:p>
          <a:p>
            <a:r>
              <a:rPr lang="en-GB" sz="3200" dirty="0"/>
              <a:t>		</a:t>
            </a:r>
          </a:p>
        </p:txBody>
      </p:sp>
    </p:spTree>
    <p:extLst>
      <p:ext uri="{BB962C8B-B14F-4D97-AF65-F5344CB8AC3E}">
        <p14:creationId xmlns:p14="http://schemas.microsoft.com/office/powerpoint/2010/main" val="413090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A713E-4D35-CB1A-6D73-ABF16C083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DD6F1-3819-F39B-5F79-EB1B560B7ECF}"/>
              </a:ext>
            </a:extLst>
          </p:cNvPr>
          <p:cNvSpPr>
            <a:spLocks noGrp="1"/>
          </p:cNvSpPr>
          <p:nvPr>
            <p:ph type="title"/>
          </p:nvPr>
        </p:nvSpPr>
        <p:spPr>
          <a:xfrm>
            <a:off x="391160" y="149908"/>
            <a:ext cx="10515600" cy="1325563"/>
          </a:xfrm>
        </p:spPr>
        <p:txBody>
          <a:bodyPr/>
          <a:lstStyle/>
          <a:p>
            <a:r>
              <a:rPr lang="en-GB" dirty="0"/>
              <a:t>Solution</a:t>
            </a:r>
          </a:p>
        </p:txBody>
      </p:sp>
      <p:sp>
        <p:nvSpPr>
          <p:cNvPr id="3" name="Content Placeholder 2">
            <a:extLst>
              <a:ext uri="{FF2B5EF4-FFF2-40B4-BE49-F238E27FC236}">
                <a16:creationId xmlns:a16="http://schemas.microsoft.com/office/drawing/2014/main" id="{DE1E61CB-C1B1-38A3-71BD-5FE56D0AF0B8}"/>
              </a:ext>
            </a:extLst>
          </p:cNvPr>
          <p:cNvSpPr>
            <a:spLocks noGrp="1"/>
          </p:cNvSpPr>
          <p:nvPr>
            <p:ph idx="1"/>
          </p:nvPr>
        </p:nvSpPr>
        <p:spPr>
          <a:xfrm>
            <a:off x="717015" y="2003449"/>
            <a:ext cx="10515600" cy="4351338"/>
          </a:xfrm>
        </p:spPr>
        <p:txBody>
          <a:bodyPr/>
          <a:lstStyle/>
          <a:p>
            <a:pPr marL="0" indent="0">
              <a:buNone/>
            </a:pPr>
            <a:r>
              <a:rPr lang="en-GB" dirty="0"/>
              <a:t>Retire NTWP</a:t>
            </a:r>
          </a:p>
          <a:p>
            <a:pPr marL="0" indent="0">
              <a:buNone/>
            </a:pPr>
            <a:endParaRPr lang="en-GB" dirty="0"/>
          </a:p>
          <a:p>
            <a:pPr marL="0" indent="0">
              <a:buNone/>
            </a:pPr>
            <a:r>
              <a:rPr lang="en-GB" dirty="0"/>
              <a:t>Replace with </a:t>
            </a:r>
            <a:r>
              <a:rPr lang="en-GB" sz="4000" b="1" dirty="0"/>
              <a:t>Sustained exhaled carbon dioxide</a:t>
            </a:r>
            <a:endParaRPr lang="en-GB" b="1" dirty="0"/>
          </a:p>
        </p:txBody>
      </p:sp>
      <p:pic>
        <p:nvPicPr>
          <p:cNvPr id="5" name="Picture 4">
            <a:extLst>
              <a:ext uri="{FF2B5EF4-FFF2-40B4-BE49-F238E27FC236}">
                <a16:creationId xmlns:a16="http://schemas.microsoft.com/office/drawing/2014/main" id="{58E28ABC-65D3-31EA-9BE9-DE010AB9109A}"/>
              </a:ext>
            </a:extLst>
          </p:cNvPr>
          <p:cNvPicPr>
            <a:picLocks noChangeAspect="1"/>
          </p:cNvPicPr>
          <p:nvPr/>
        </p:nvPicPr>
        <p:blipFill>
          <a:blip r:embed="rId2"/>
          <a:stretch>
            <a:fillRect/>
          </a:stretch>
        </p:blipFill>
        <p:spPr>
          <a:xfrm>
            <a:off x="7726680" y="5915708"/>
            <a:ext cx="4378960" cy="792384"/>
          </a:xfrm>
          <a:prstGeom prst="rect">
            <a:avLst/>
          </a:prstGeom>
        </p:spPr>
      </p:pic>
      <p:pic>
        <p:nvPicPr>
          <p:cNvPr id="7" name="Picture 6">
            <a:extLst>
              <a:ext uri="{FF2B5EF4-FFF2-40B4-BE49-F238E27FC236}">
                <a16:creationId xmlns:a16="http://schemas.microsoft.com/office/drawing/2014/main" id="{74BCBAFE-8985-614C-611D-25116383602E}"/>
              </a:ext>
            </a:extLst>
          </p:cNvPr>
          <p:cNvPicPr>
            <a:picLocks noChangeAspect="1"/>
          </p:cNvPicPr>
          <p:nvPr/>
        </p:nvPicPr>
        <p:blipFill>
          <a:blip r:embed="rId3"/>
          <a:stretch>
            <a:fillRect/>
          </a:stretch>
        </p:blipFill>
        <p:spPr>
          <a:xfrm>
            <a:off x="6674284" y="5915708"/>
            <a:ext cx="1052396" cy="878158"/>
          </a:xfrm>
          <a:prstGeom prst="rect">
            <a:avLst/>
          </a:prstGeom>
        </p:spPr>
      </p:pic>
    </p:spTree>
    <p:extLst>
      <p:ext uri="{BB962C8B-B14F-4D97-AF65-F5344CB8AC3E}">
        <p14:creationId xmlns:p14="http://schemas.microsoft.com/office/powerpoint/2010/main" val="1487415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A27A-E261-BDB3-A585-FCFB823777C7}"/>
              </a:ext>
            </a:extLst>
          </p:cNvPr>
          <p:cNvSpPr>
            <a:spLocks noGrp="1"/>
          </p:cNvSpPr>
          <p:nvPr>
            <p:ph type="title"/>
          </p:nvPr>
        </p:nvSpPr>
        <p:spPr/>
        <p:txBody>
          <a:bodyPr/>
          <a:lstStyle/>
          <a:p>
            <a:r>
              <a:rPr lang="en-GB" dirty="0"/>
              <a:t>Nuance</a:t>
            </a:r>
          </a:p>
        </p:txBody>
      </p:sp>
      <p:sp>
        <p:nvSpPr>
          <p:cNvPr id="3" name="Content Placeholder 2">
            <a:extLst>
              <a:ext uri="{FF2B5EF4-FFF2-40B4-BE49-F238E27FC236}">
                <a16:creationId xmlns:a16="http://schemas.microsoft.com/office/drawing/2014/main" id="{014FA6EB-E2AE-4C58-C7D9-DF4CA9D8103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4BBE56D-1585-F533-ED79-2443282F542E}"/>
              </a:ext>
            </a:extLst>
          </p:cNvPr>
          <p:cNvPicPr>
            <a:picLocks noChangeAspect="1"/>
          </p:cNvPicPr>
          <p:nvPr/>
        </p:nvPicPr>
        <p:blipFill>
          <a:blip r:embed="rId2"/>
          <a:stretch>
            <a:fillRect/>
          </a:stretch>
        </p:blipFill>
        <p:spPr>
          <a:xfrm>
            <a:off x="7104940" y="6076841"/>
            <a:ext cx="5087060" cy="781159"/>
          </a:xfrm>
          <a:prstGeom prst="rect">
            <a:avLst/>
          </a:prstGeom>
        </p:spPr>
      </p:pic>
    </p:spTree>
    <p:extLst>
      <p:ext uri="{BB962C8B-B14F-4D97-AF65-F5344CB8AC3E}">
        <p14:creationId xmlns:p14="http://schemas.microsoft.com/office/powerpoint/2010/main" val="67379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AC1AC0-78E2-BC0C-ECD3-D6BE533C926A}"/>
              </a:ext>
            </a:extLst>
          </p:cNvPr>
          <p:cNvPicPr>
            <a:picLocks noChangeAspect="1"/>
          </p:cNvPicPr>
          <p:nvPr/>
        </p:nvPicPr>
        <p:blipFill>
          <a:blip r:embed="rId2"/>
          <a:stretch>
            <a:fillRect/>
          </a:stretch>
        </p:blipFill>
        <p:spPr>
          <a:xfrm>
            <a:off x="342242" y="295521"/>
            <a:ext cx="10384583" cy="5841328"/>
          </a:xfrm>
          <a:prstGeom prst="rect">
            <a:avLst/>
          </a:prstGeom>
        </p:spPr>
      </p:pic>
    </p:spTree>
    <p:extLst>
      <p:ext uri="{BB962C8B-B14F-4D97-AF65-F5344CB8AC3E}">
        <p14:creationId xmlns:p14="http://schemas.microsoft.com/office/powerpoint/2010/main" val="1577780264"/>
      </p:ext>
    </p:extLst>
  </p:cSld>
  <p:clrMapOvr>
    <a:masterClrMapping/>
  </p:clrMapOvr>
  <mc:AlternateContent xmlns:mc="http://schemas.openxmlformats.org/markup-compatibility/2006" xmlns:p14="http://schemas.microsoft.com/office/powerpoint/2010/main">
    <mc:Choice Requires="p14">
      <p:transition spd="slow" p14:dur="2000" advTm="22436"/>
    </mc:Choice>
    <mc:Fallback xmlns="">
      <p:transition spd="slow" advTm="224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8A7A1-A1E9-F06A-F0C3-639934743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13850-CF6C-C000-1579-FF822FB55216}"/>
              </a:ext>
            </a:extLst>
          </p:cNvPr>
          <p:cNvSpPr>
            <a:spLocks noGrp="1"/>
          </p:cNvSpPr>
          <p:nvPr>
            <p:ph type="title"/>
          </p:nvPr>
        </p:nvSpPr>
        <p:spPr/>
        <p:txBody>
          <a:bodyPr/>
          <a:lstStyle/>
          <a:p>
            <a:r>
              <a:rPr lang="en-GB" dirty="0"/>
              <a:t>History</a:t>
            </a:r>
          </a:p>
        </p:txBody>
      </p:sp>
      <p:pic>
        <p:nvPicPr>
          <p:cNvPr id="5" name="Picture 4">
            <a:extLst>
              <a:ext uri="{FF2B5EF4-FFF2-40B4-BE49-F238E27FC236}">
                <a16:creationId xmlns:a16="http://schemas.microsoft.com/office/drawing/2014/main" id="{70DA0B6D-A0BC-D074-4C32-BF1ED3CFE2FE}"/>
              </a:ext>
            </a:extLst>
          </p:cNvPr>
          <p:cNvPicPr>
            <a:picLocks noChangeAspect="1"/>
          </p:cNvPicPr>
          <p:nvPr/>
        </p:nvPicPr>
        <p:blipFill>
          <a:blip r:embed="rId2"/>
          <a:stretch>
            <a:fillRect/>
          </a:stretch>
        </p:blipFill>
        <p:spPr>
          <a:xfrm>
            <a:off x="6956070" y="5994980"/>
            <a:ext cx="5087060" cy="781159"/>
          </a:xfrm>
          <a:prstGeom prst="rect">
            <a:avLst/>
          </a:prstGeom>
        </p:spPr>
      </p:pic>
      <p:sp>
        <p:nvSpPr>
          <p:cNvPr id="6" name="Content Placeholder 5">
            <a:extLst>
              <a:ext uri="{FF2B5EF4-FFF2-40B4-BE49-F238E27FC236}">
                <a16:creationId xmlns:a16="http://schemas.microsoft.com/office/drawing/2014/main" id="{924FA522-E53C-1EDB-C05B-6C86338AC60B}"/>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D7F94A3-1C3C-8032-6D5A-5591E3B48BF2}"/>
              </a:ext>
            </a:extLst>
          </p:cNvPr>
          <p:cNvPicPr>
            <a:picLocks noChangeAspect="1"/>
          </p:cNvPicPr>
          <p:nvPr/>
        </p:nvPicPr>
        <p:blipFill>
          <a:blip r:embed="rId3"/>
          <a:stretch>
            <a:fillRect/>
          </a:stretch>
        </p:blipFill>
        <p:spPr>
          <a:xfrm>
            <a:off x="148870" y="214598"/>
            <a:ext cx="10515600" cy="5624036"/>
          </a:xfrm>
          <a:prstGeom prst="rect">
            <a:avLst/>
          </a:prstGeom>
        </p:spPr>
      </p:pic>
    </p:spTree>
    <p:extLst>
      <p:ext uri="{BB962C8B-B14F-4D97-AF65-F5344CB8AC3E}">
        <p14:creationId xmlns:p14="http://schemas.microsoft.com/office/powerpoint/2010/main" val="3522118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owerpointTheme2016">
  <a:themeElements>
    <a:clrScheme name="RCoA Branding 2016">
      <a:dk1>
        <a:sysClr val="windowText" lastClr="000000"/>
      </a:dk1>
      <a:lt1>
        <a:sysClr val="window" lastClr="FFFFFF"/>
      </a:lt1>
      <a:dk2>
        <a:srgbClr val="000000"/>
      </a:dk2>
      <a:lt2>
        <a:srgbClr val="FFFFFF"/>
      </a:lt2>
      <a:accent1>
        <a:srgbClr val="291F51"/>
      </a:accent1>
      <a:accent2>
        <a:srgbClr val="50ABBF"/>
      </a:accent2>
      <a:accent3>
        <a:srgbClr val="8A5D9A"/>
      </a:accent3>
      <a:accent4>
        <a:srgbClr val="83B9E2"/>
      </a:accent4>
      <a:accent5>
        <a:srgbClr val="CD6084"/>
      </a:accent5>
      <a:accent6>
        <a:srgbClr val="888A88"/>
      </a:accent6>
      <a:hlink>
        <a:srgbClr val="50ABBF"/>
      </a:hlink>
      <a:folHlink>
        <a:srgbClr val="8A5D9A"/>
      </a:folHlink>
    </a:clrScheme>
    <a:fontScheme name="RCoA Branding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chraneanaesthesia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chraneanaesthesiatheme" id="{4292DFBD-5EC7-154B-A0A4-6EDAE64C4429}" vid="{FE956EA7-F668-2B4E-BD7C-58A2281DF8E3}"/>
    </a:ext>
  </a:extLst>
</a:theme>
</file>

<file path=ppt/theme/theme8.xml><?xml version="1.0" encoding="utf-8"?>
<a:theme xmlns:a="http://schemas.openxmlformats.org/drawingml/2006/main" name="1_cochraneanaesthesia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chraneanaesthesiatheme" id="{4292DFBD-5EC7-154B-A0A4-6EDAE64C4429}" vid="{FE956EA7-F668-2B4E-BD7C-58A2281DF8E3}"/>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3847</TotalTime>
  <Words>1466</Words>
  <Application>Microsoft Office PowerPoint</Application>
  <PresentationFormat>Widescreen</PresentationFormat>
  <Paragraphs>213</Paragraphs>
  <Slides>61</Slides>
  <Notes>4</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61</vt:i4>
      </vt:variant>
    </vt:vector>
  </HeadingPairs>
  <TitlesOfParts>
    <vt:vector size="83" baseType="lpstr">
      <vt:lpstr>Aptos</vt:lpstr>
      <vt:lpstr>Aptos Display</vt:lpstr>
      <vt:lpstr>Arial</vt:lpstr>
      <vt:lpstr>Calibri</vt:lpstr>
      <vt:lpstr>Calibri Light</vt:lpstr>
      <vt:lpstr>Century Gothic</vt:lpstr>
      <vt:lpstr>Helvetica Neue Medium</vt:lpstr>
      <vt:lpstr>Open Sans</vt:lpstr>
      <vt:lpstr>Source Sans Pro</vt:lpstr>
      <vt:lpstr>Source Sans Pro Light</vt:lpstr>
      <vt:lpstr>System Font Regular</vt:lpstr>
      <vt:lpstr>Times New Roman</vt:lpstr>
      <vt:lpstr>Office Theme</vt:lpstr>
      <vt:lpstr>PowerpointTheme2016</vt:lpstr>
      <vt:lpstr>2_Office Theme</vt:lpstr>
      <vt:lpstr>1_Office Theme</vt:lpstr>
      <vt:lpstr>4_Office Theme</vt:lpstr>
      <vt:lpstr>3_Office Theme</vt:lpstr>
      <vt:lpstr>cochraneanaesthesiatheme</vt:lpstr>
      <vt:lpstr>1_cochraneanaesthesiatheme</vt:lpstr>
      <vt:lpstr>5_Office Theme</vt:lpstr>
      <vt:lpstr>6_Office Theme</vt:lpstr>
      <vt:lpstr>Time to retire  ‘No trace wrong place’</vt:lpstr>
      <vt:lpstr>Conflicts</vt:lpstr>
      <vt:lpstr>History</vt:lpstr>
      <vt:lpstr>History</vt:lpstr>
      <vt:lpstr>History</vt:lpstr>
      <vt:lpstr>History</vt:lpstr>
      <vt:lpstr>Nuance</vt:lpstr>
      <vt:lpstr>PowerPoint Presentation</vt:lpstr>
      <vt:lpstr>History</vt:lpstr>
      <vt:lpstr>PowerPoint Presentation</vt:lpstr>
      <vt:lpstr>PowerPoint Presentation</vt:lpstr>
      <vt:lpstr>PowerPoint Presentation</vt:lpstr>
      <vt:lpstr>Since 2018 - updated science</vt:lpstr>
      <vt:lpstr>Don’t use clinical signs to exclude oesophageal intubation</vt:lpstr>
      <vt:lpstr>PowerPoint Presentation</vt:lpstr>
      <vt:lpstr>PowerPoint Presentation</vt:lpstr>
      <vt:lpstr>PowerPoint Presentation</vt:lpstr>
      <vt:lpstr>PowerPoint Presentation</vt:lpstr>
      <vt:lpstr>PowerPoint Presentation</vt:lpstr>
      <vt:lpstr>PowerPoint Presentation</vt:lpstr>
      <vt:lpstr>Do use a VL (always) </vt:lpstr>
      <vt:lpstr>PowerPoint Presentation</vt:lpstr>
      <vt:lpstr>PowerPoint Presentation</vt:lpstr>
      <vt:lpstr>PowerPoint Presentation</vt:lpstr>
      <vt:lpstr>All VL combined</vt:lpstr>
      <vt:lpstr>Oesophageal intubation in RCTs</vt:lpstr>
      <vt:lpstr>Unrecognised oesophageal intubation An ongoing issue?</vt:lpstr>
      <vt:lpstr>Glenda Logsdail</vt:lpstr>
      <vt:lpstr>Emma Currell 2020  reported 2023</vt:lpstr>
      <vt:lpstr>https://www.bbc.co.uk/news/world-europe-isle-of-man-60403776 </vt:lpstr>
      <vt:lpstr>Joseph Parker  Unrecognised oesophageal intubation  - not reported as such - inquest May 2024 - no PFD report</vt:lpstr>
      <vt:lpstr>UOI – not reported as such</vt:lpstr>
      <vt:lpstr>Joseph Parker  Unrecognised oesophageal intubation  - not reported as such - inquest May 2024 - no PFD report</vt:lpstr>
      <vt:lpstr>PUMA</vt:lpstr>
      <vt:lpstr>PowerPoint Presentation</vt:lpstr>
      <vt:lpstr>Endorsed</vt:lpstr>
      <vt:lpstr>Endorsed</vt:lpstr>
      <vt:lpstr>Principles</vt:lpstr>
      <vt:lpstr>PowerPoint Presentation</vt:lpstr>
      <vt:lpstr>It is all about sustained exhaled capnography</vt:lpstr>
      <vt:lpstr>It is all about sustained exhaled carbon dioxide</vt:lpstr>
      <vt:lpstr>Problems – NTWP is not sufficient</vt:lpstr>
      <vt:lpstr>Problems – confusion  ‘no trace = not always the wrong place’</vt:lpstr>
      <vt:lpstr>Problems – confusion  ‘have a trace = right place’</vt:lpstr>
      <vt:lpstr>Time to retire</vt:lpstr>
      <vt:lpstr>Time to retire NTWP</vt:lpstr>
      <vt:lpstr>Unrecognised oesophageal intubations in the academic and grey literature</vt:lpstr>
      <vt:lpstr>PowerPoint Presentation</vt:lpstr>
      <vt:lpstr>PowerPoint Presentation</vt:lpstr>
      <vt:lpstr>PowerPoint Presentation</vt:lpstr>
      <vt:lpstr>PowerPoint Presentation</vt:lpstr>
      <vt:lpstr>Joseph Parker  Unrecognised oesophageal intubation  No PFD letter… initially  - not reported as such - inquest May 2024 - no PFD report</vt:lpstr>
      <vt:lpstr>Problems</vt:lpstr>
      <vt:lpstr>PowerPoint Presentation</vt:lpstr>
      <vt:lpstr>PowerPoint Presentation</vt:lpstr>
      <vt:lpstr>PowerPoint Presentation</vt:lpstr>
      <vt:lpstr>PowerPoint Presentation</vt:lpstr>
      <vt:lpstr>PowerPoint Presentation</vt:lpstr>
      <vt:lpstr>PowerPoint Presentation</vt:lpstr>
      <vt:lpstr>No trace: wrong place  </vt:lpstr>
      <vt:lpstr>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 cook</dc:creator>
  <cp:lastModifiedBy>tim cook</cp:lastModifiedBy>
  <cp:revision>10</cp:revision>
  <dcterms:created xsi:type="dcterms:W3CDTF">2025-03-24T14:04:14Z</dcterms:created>
  <dcterms:modified xsi:type="dcterms:W3CDTF">2025-04-11T16:52:09Z</dcterms:modified>
</cp:coreProperties>
</file>